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6"/>
  </p:notesMasterIdLst>
  <p:sldIdLst>
    <p:sldId id="310" r:id="rId3"/>
    <p:sldId id="319" r:id="rId4"/>
    <p:sldId id="337" r:id="rId5"/>
    <p:sldId id="317" r:id="rId6"/>
    <p:sldId id="318" r:id="rId7"/>
    <p:sldId id="328" r:id="rId8"/>
    <p:sldId id="333" r:id="rId9"/>
    <p:sldId id="321" r:id="rId10"/>
    <p:sldId id="334" r:id="rId11"/>
    <p:sldId id="335" r:id="rId12"/>
    <p:sldId id="336" r:id="rId13"/>
    <p:sldId id="339" r:id="rId14"/>
    <p:sldId id="342" r:id="rId15"/>
    <p:sldId id="340" r:id="rId16"/>
    <p:sldId id="343" r:id="rId17"/>
    <p:sldId id="347" r:id="rId18"/>
    <p:sldId id="344" r:id="rId19"/>
    <p:sldId id="345" r:id="rId20"/>
    <p:sldId id="346" r:id="rId21"/>
    <p:sldId id="348" r:id="rId22"/>
    <p:sldId id="349" r:id="rId23"/>
    <p:sldId id="350" r:id="rId24"/>
    <p:sldId id="351" r:id="rId25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40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37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470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529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86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322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5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09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50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49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6" y="1143951"/>
            <a:ext cx="4086196" cy="53093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43084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IIGD210/222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25/01/2020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6,78  MWh/mês - R$ 20.328/ano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48399</a:t>
            </a:r>
            <a:r>
              <a:rPr lang="pt-BR" sz="1600" b="1" dirty="0"/>
              <a:t> </a:t>
            </a: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241566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r>
              <a:rPr lang="pt-BR" sz="1600" dirty="0"/>
              <a:t> simples balanço de carga entre 2 alimentadores, com a transferência de 47 clientes BT e 2 MT do alim </a:t>
            </a:r>
            <a:r>
              <a:rPr lang="pt-BR" sz="1600" b="1" dirty="0"/>
              <a:t>IIGD222 </a:t>
            </a:r>
            <a:r>
              <a:rPr lang="pt-BR" sz="1600" dirty="0"/>
              <a:t>para o</a:t>
            </a:r>
            <a:r>
              <a:rPr lang="pt-BR" sz="1600" b="1" dirty="0"/>
              <a:t> IIGD210.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Propõe alimentação à SE por caminho elétrico 1,34km mais curto.</a:t>
            </a:r>
          </a:p>
        </p:txBody>
      </p:sp>
      <p:sp>
        <p:nvSpPr>
          <p:cNvPr id="2" name="Elipse 1"/>
          <p:cNvSpPr/>
          <p:nvPr/>
        </p:nvSpPr>
        <p:spPr>
          <a:xfrm>
            <a:off x="5845133" y="473894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08818" y="210193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83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NLAE713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21/08/2020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1,82 MWh/mês </a:t>
            </a:r>
            <a:br>
              <a:rPr lang="pt-BR" sz="1600" dirty="0"/>
            </a:br>
            <a:r>
              <a:rPr lang="pt-BR" sz="1600" dirty="0"/>
              <a:t>R$ 5.454 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205789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380925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de “volta” no almentador com acesso à de por rede 1,13 km de 26% da carga do alimentador (1563 clientes de BT).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A manobra pode ser feita por telecomando. 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55" y="1042797"/>
            <a:ext cx="5943600" cy="491871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322618" y="2375065"/>
            <a:ext cx="3194463" cy="3390405"/>
          </a:xfrm>
          <a:custGeom>
            <a:avLst/>
            <a:gdLst>
              <a:gd name="connsiteX0" fmla="*/ 0 w 3194463"/>
              <a:gd name="connsiteY0" fmla="*/ 3289465 h 3390405"/>
              <a:gd name="connsiteX1" fmla="*/ 112816 w 3194463"/>
              <a:gd name="connsiteY1" fmla="*/ 3390405 h 3390405"/>
              <a:gd name="connsiteX2" fmla="*/ 587829 w 3194463"/>
              <a:gd name="connsiteY2" fmla="*/ 2766951 h 3390405"/>
              <a:gd name="connsiteX3" fmla="*/ 575953 w 3194463"/>
              <a:gd name="connsiteY3" fmla="*/ 2755075 h 3390405"/>
              <a:gd name="connsiteX4" fmla="*/ 261257 w 3194463"/>
              <a:gd name="connsiteY4" fmla="*/ 2838203 h 3390405"/>
              <a:gd name="connsiteX5" fmla="*/ 819398 w 3194463"/>
              <a:gd name="connsiteY5" fmla="*/ 2119745 h 3390405"/>
              <a:gd name="connsiteX6" fmla="*/ 789709 w 3194463"/>
              <a:gd name="connsiteY6" fmla="*/ 2084119 h 3390405"/>
              <a:gd name="connsiteX7" fmla="*/ 872837 w 3194463"/>
              <a:gd name="connsiteY7" fmla="*/ 2012867 h 3390405"/>
              <a:gd name="connsiteX8" fmla="*/ 623455 w 3194463"/>
              <a:gd name="connsiteY8" fmla="*/ 1870364 h 3390405"/>
              <a:gd name="connsiteX9" fmla="*/ 593766 w 3194463"/>
              <a:gd name="connsiteY9" fmla="*/ 1805049 h 3390405"/>
              <a:gd name="connsiteX10" fmla="*/ 777834 w 3194463"/>
              <a:gd name="connsiteY10" fmla="*/ 1579418 h 3390405"/>
              <a:gd name="connsiteX11" fmla="*/ 789709 w 3194463"/>
              <a:gd name="connsiteY11" fmla="*/ 1502229 h 3390405"/>
              <a:gd name="connsiteX12" fmla="*/ 950026 w 3194463"/>
              <a:gd name="connsiteY12" fmla="*/ 1365662 h 3390405"/>
              <a:gd name="connsiteX13" fmla="*/ 1128156 w 3194463"/>
              <a:gd name="connsiteY13" fmla="*/ 1122218 h 3390405"/>
              <a:gd name="connsiteX14" fmla="*/ 1294411 w 3194463"/>
              <a:gd name="connsiteY14" fmla="*/ 1009403 h 3390405"/>
              <a:gd name="connsiteX15" fmla="*/ 1395351 w 3194463"/>
              <a:gd name="connsiteY15" fmla="*/ 926275 h 3390405"/>
              <a:gd name="connsiteX16" fmla="*/ 1508166 w 3194463"/>
              <a:gd name="connsiteY16" fmla="*/ 914400 h 3390405"/>
              <a:gd name="connsiteX17" fmla="*/ 1585356 w 3194463"/>
              <a:gd name="connsiteY17" fmla="*/ 831273 h 3390405"/>
              <a:gd name="connsiteX18" fmla="*/ 1585356 w 3194463"/>
              <a:gd name="connsiteY18" fmla="*/ 754083 h 3390405"/>
              <a:gd name="connsiteX19" fmla="*/ 2185060 w 3194463"/>
              <a:gd name="connsiteY19" fmla="*/ 285008 h 3390405"/>
              <a:gd name="connsiteX20" fmla="*/ 2363190 w 3194463"/>
              <a:gd name="connsiteY20" fmla="*/ 231569 h 3390405"/>
              <a:gd name="connsiteX21" fmla="*/ 2737263 w 3194463"/>
              <a:gd name="connsiteY21" fmla="*/ 219693 h 3390405"/>
              <a:gd name="connsiteX22" fmla="*/ 3022270 w 3194463"/>
              <a:gd name="connsiteY22" fmla="*/ 231569 h 3390405"/>
              <a:gd name="connsiteX23" fmla="*/ 3135086 w 3194463"/>
              <a:gd name="connsiteY23" fmla="*/ 195943 h 3390405"/>
              <a:gd name="connsiteX24" fmla="*/ 3135086 w 3194463"/>
              <a:gd name="connsiteY24" fmla="*/ 77190 h 3390405"/>
              <a:gd name="connsiteX25" fmla="*/ 3194463 w 3194463"/>
              <a:gd name="connsiteY25" fmla="*/ 0 h 339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94463" h="3390405">
                <a:moveTo>
                  <a:pt x="0" y="3289465"/>
                </a:moveTo>
                <a:lnTo>
                  <a:pt x="112816" y="3390405"/>
                </a:lnTo>
                <a:lnTo>
                  <a:pt x="587829" y="2766951"/>
                </a:lnTo>
                <a:lnTo>
                  <a:pt x="575953" y="2755075"/>
                </a:lnTo>
                <a:lnTo>
                  <a:pt x="261257" y="2838203"/>
                </a:lnTo>
                <a:lnTo>
                  <a:pt x="819398" y="2119745"/>
                </a:lnTo>
                <a:lnTo>
                  <a:pt x="789709" y="2084119"/>
                </a:lnTo>
                <a:lnTo>
                  <a:pt x="872837" y="2012867"/>
                </a:lnTo>
                <a:lnTo>
                  <a:pt x="623455" y="1870364"/>
                </a:lnTo>
                <a:lnTo>
                  <a:pt x="593766" y="1805049"/>
                </a:lnTo>
                <a:lnTo>
                  <a:pt x="777834" y="1579418"/>
                </a:lnTo>
                <a:lnTo>
                  <a:pt x="789709" y="1502229"/>
                </a:lnTo>
                <a:lnTo>
                  <a:pt x="950026" y="1365662"/>
                </a:lnTo>
                <a:lnTo>
                  <a:pt x="1128156" y="1122218"/>
                </a:lnTo>
                <a:lnTo>
                  <a:pt x="1294411" y="1009403"/>
                </a:lnTo>
                <a:lnTo>
                  <a:pt x="1395351" y="926275"/>
                </a:lnTo>
                <a:lnTo>
                  <a:pt x="1508166" y="914400"/>
                </a:lnTo>
                <a:lnTo>
                  <a:pt x="1585356" y="831273"/>
                </a:lnTo>
                <a:lnTo>
                  <a:pt x="1585356" y="754083"/>
                </a:lnTo>
                <a:lnTo>
                  <a:pt x="2185060" y="285008"/>
                </a:lnTo>
                <a:lnTo>
                  <a:pt x="2363190" y="231569"/>
                </a:lnTo>
                <a:lnTo>
                  <a:pt x="2737263" y="219693"/>
                </a:lnTo>
                <a:lnTo>
                  <a:pt x="3022270" y="231569"/>
                </a:lnTo>
                <a:lnTo>
                  <a:pt x="3135086" y="195943"/>
                </a:lnTo>
                <a:lnTo>
                  <a:pt x="3135086" y="77190"/>
                </a:lnTo>
                <a:lnTo>
                  <a:pt x="3194463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322618" y="3871356"/>
            <a:ext cx="872837" cy="1888176"/>
          </a:xfrm>
          <a:custGeom>
            <a:avLst/>
            <a:gdLst>
              <a:gd name="connsiteX0" fmla="*/ 0 w 872837"/>
              <a:gd name="connsiteY0" fmla="*/ 1793174 h 1888176"/>
              <a:gd name="connsiteX1" fmla="*/ 130629 w 872837"/>
              <a:gd name="connsiteY1" fmla="*/ 1888176 h 1888176"/>
              <a:gd name="connsiteX2" fmla="*/ 178130 w 872837"/>
              <a:gd name="connsiteY2" fmla="*/ 1822862 h 1888176"/>
              <a:gd name="connsiteX3" fmla="*/ 617517 w 872837"/>
              <a:gd name="connsiteY3" fmla="*/ 1252847 h 1888176"/>
              <a:gd name="connsiteX4" fmla="*/ 255320 w 872837"/>
              <a:gd name="connsiteY4" fmla="*/ 1341912 h 1888176"/>
              <a:gd name="connsiteX5" fmla="*/ 825335 w 872837"/>
              <a:gd name="connsiteY5" fmla="*/ 623454 h 1888176"/>
              <a:gd name="connsiteX6" fmla="*/ 783772 w 872837"/>
              <a:gd name="connsiteY6" fmla="*/ 587828 h 1888176"/>
              <a:gd name="connsiteX7" fmla="*/ 872837 w 872837"/>
              <a:gd name="connsiteY7" fmla="*/ 504701 h 1888176"/>
              <a:gd name="connsiteX8" fmla="*/ 623455 w 872837"/>
              <a:gd name="connsiteY8" fmla="*/ 350322 h 1888176"/>
              <a:gd name="connsiteX9" fmla="*/ 403761 w 872837"/>
              <a:gd name="connsiteY9" fmla="*/ 261257 h 1888176"/>
              <a:gd name="connsiteX10" fmla="*/ 237507 w 872837"/>
              <a:gd name="connsiteY10" fmla="*/ 290945 h 1888176"/>
              <a:gd name="connsiteX11" fmla="*/ 89065 w 872837"/>
              <a:gd name="connsiteY11" fmla="*/ 136566 h 1888176"/>
              <a:gd name="connsiteX12" fmla="*/ 100940 w 872837"/>
              <a:gd name="connsiteY12" fmla="*/ 71252 h 1888176"/>
              <a:gd name="connsiteX13" fmla="*/ 178130 w 872837"/>
              <a:gd name="connsiteY13" fmla="*/ 0 h 188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2837" h="1888176">
                <a:moveTo>
                  <a:pt x="0" y="1793174"/>
                </a:moveTo>
                <a:lnTo>
                  <a:pt x="130629" y="1888176"/>
                </a:lnTo>
                <a:lnTo>
                  <a:pt x="178130" y="1822862"/>
                </a:lnTo>
                <a:lnTo>
                  <a:pt x="617517" y="1252847"/>
                </a:lnTo>
                <a:lnTo>
                  <a:pt x="255320" y="1341912"/>
                </a:lnTo>
                <a:lnTo>
                  <a:pt x="825335" y="623454"/>
                </a:lnTo>
                <a:lnTo>
                  <a:pt x="783772" y="587828"/>
                </a:lnTo>
                <a:lnTo>
                  <a:pt x="872837" y="504701"/>
                </a:lnTo>
                <a:lnTo>
                  <a:pt x="623455" y="350322"/>
                </a:lnTo>
                <a:lnTo>
                  <a:pt x="403761" y="261257"/>
                </a:lnTo>
                <a:lnTo>
                  <a:pt x="237507" y="290945"/>
                </a:lnTo>
                <a:lnTo>
                  <a:pt x="89065" y="136566"/>
                </a:lnTo>
                <a:lnTo>
                  <a:pt x="100940" y="71252"/>
                </a:lnTo>
                <a:lnTo>
                  <a:pt x="17813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PRRU09</a:t>
            </a:r>
            <a:endParaRPr lang="pt-BR" sz="1600" b="1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21/08/2020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1,77 MWh/mês  </a:t>
            </a:r>
            <a:br>
              <a:rPr lang="pt-BR" sz="1600" dirty="0"/>
            </a:br>
            <a:r>
              <a:rPr lang="pt-BR" sz="1600" dirty="0"/>
              <a:t>R$ 5.309 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267983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267984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o acesso à SE por rede 2,88 km menor de 16% da carga do alimentador (1131 clientes de BT e 2 de MT e 40 rurais).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A manobra realizada por telecomando.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15" y="1068028"/>
            <a:ext cx="5963341" cy="522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3515096" y="1674421"/>
            <a:ext cx="4981699" cy="4381995"/>
          </a:xfrm>
          <a:custGeom>
            <a:avLst/>
            <a:gdLst>
              <a:gd name="connsiteX0" fmla="*/ 4981699 w 4981699"/>
              <a:gd name="connsiteY0" fmla="*/ 4322618 h 4381995"/>
              <a:gd name="connsiteX1" fmla="*/ 4862946 w 4981699"/>
              <a:gd name="connsiteY1" fmla="*/ 4298867 h 4381995"/>
              <a:gd name="connsiteX2" fmla="*/ 4851070 w 4981699"/>
              <a:gd name="connsiteY2" fmla="*/ 4381995 h 4381995"/>
              <a:gd name="connsiteX3" fmla="*/ 3639787 w 4981699"/>
              <a:gd name="connsiteY3" fmla="*/ 3990109 h 4381995"/>
              <a:gd name="connsiteX4" fmla="*/ 3746665 w 4981699"/>
              <a:gd name="connsiteY4" fmla="*/ 3687288 h 4381995"/>
              <a:gd name="connsiteX5" fmla="*/ 3716977 w 4981699"/>
              <a:gd name="connsiteY5" fmla="*/ 3515096 h 4381995"/>
              <a:gd name="connsiteX6" fmla="*/ 2256312 w 4981699"/>
              <a:gd name="connsiteY6" fmla="*/ 3414156 h 4381995"/>
              <a:gd name="connsiteX7" fmla="*/ 2190998 w 4981699"/>
              <a:gd name="connsiteY7" fmla="*/ 3022270 h 4381995"/>
              <a:gd name="connsiteX8" fmla="*/ 1116281 w 4981699"/>
              <a:gd name="connsiteY8" fmla="*/ 3176649 h 4381995"/>
              <a:gd name="connsiteX9" fmla="*/ 516577 w 4981699"/>
              <a:gd name="connsiteY9" fmla="*/ 3437906 h 4381995"/>
              <a:gd name="connsiteX10" fmla="*/ 0 w 4981699"/>
              <a:gd name="connsiteY10" fmla="*/ 2576945 h 4381995"/>
              <a:gd name="connsiteX11" fmla="*/ 516577 w 4981699"/>
              <a:gd name="connsiteY11" fmla="*/ 2369127 h 4381995"/>
              <a:gd name="connsiteX12" fmla="*/ 1092530 w 4981699"/>
              <a:gd name="connsiteY12" fmla="*/ 2244436 h 4381995"/>
              <a:gd name="connsiteX13" fmla="*/ 2072244 w 4981699"/>
              <a:gd name="connsiteY13" fmla="*/ 2048493 h 4381995"/>
              <a:gd name="connsiteX14" fmla="*/ 3152899 w 4981699"/>
              <a:gd name="connsiteY14" fmla="*/ 1846613 h 4381995"/>
              <a:gd name="connsiteX15" fmla="*/ 3829792 w 4981699"/>
              <a:gd name="connsiteY15" fmla="*/ 1704109 h 4381995"/>
              <a:gd name="connsiteX16" fmla="*/ 3449782 w 4981699"/>
              <a:gd name="connsiteY16" fmla="*/ 635330 h 4381995"/>
              <a:gd name="connsiteX17" fmla="*/ 3663538 w 4981699"/>
              <a:gd name="connsiteY17" fmla="*/ 492826 h 4381995"/>
              <a:gd name="connsiteX18" fmla="*/ 3087585 w 4981699"/>
              <a:gd name="connsiteY18" fmla="*/ 0 h 43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81699" h="4381995">
                <a:moveTo>
                  <a:pt x="4981699" y="4322618"/>
                </a:moveTo>
                <a:lnTo>
                  <a:pt x="4862946" y="4298867"/>
                </a:lnTo>
                <a:lnTo>
                  <a:pt x="4851070" y="4381995"/>
                </a:lnTo>
                <a:lnTo>
                  <a:pt x="3639787" y="3990109"/>
                </a:lnTo>
                <a:lnTo>
                  <a:pt x="3746665" y="3687288"/>
                </a:lnTo>
                <a:lnTo>
                  <a:pt x="3716977" y="3515096"/>
                </a:lnTo>
                <a:lnTo>
                  <a:pt x="2256312" y="3414156"/>
                </a:lnTo>
                <a:lnTo>
                  <a:pt x="2190998" y="3022270"/>
                </a:lnTo>
                <a:lnTo>
                  <a:pt x="1116281" y="3176649"/>
                </a:lnTo>
                <a:lnTo>
                  <a:pt x="516577" y="3437906"/>
                </a:lnTo>
                <a:lnTo>
                  <a:pt x="0" y="2576945"/>
                </a:lnTo>
                <a:lnTo>
                  <a:pt x="516577" y="2369127"/>
                </a:lnTo>
                <a:lnTo>
                  <a:pt x="1092530" y="2244436"/>
                </a:lnTo>
                <a:lnTo>
                  <a:pt x="2072244" y="2048493"/>
                </a:lnTo>
                <a:lnTo>
                  <a:pt x="3152899" y="1846613"/>
                </a:lnTo>
                <a:lnTo>
                  <a:pt x="3829792" y="1704109"/>
                </a:lnTo>
                <a:lnTo>
                  <a:pt x="3449782" y="635330"/>
                </a:lnTo>
                <a:lnTo>
                  <a:pt x="3663538" y="492826"/>
                </a:lnTo>
                <a:lnTo>
                  <a:pt x="308758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3503221" y="4013860"/>
            <a:ext cx="4993574" cy="2048493"/>
          </a:xfrm>
          <a:custGeom>
            <a:avLst/>
            <a:gdLst>
              <a:gd name="connsiteX0" fmla="*/ 4993574 w 4993574"/>
              <a:gd name="connsiteY0" fmla="*/ 1983179 h 2048493"/>
              <a:gd name="connsiteX1" fmla="*/ 4880758 w 4993574"/>
              <a:gd name="connsiteY1" fmla="*/ 1947553 h 2048493"/>
              <a:gd name="connsiteX2" fmla="*/ 4857008 w 4993574"/>
              <a:gd name="connsiteY2" fmla="*/ 2048493 h 2048493"/>
              <a:gd name="connsiteX3" fmla="*/ 3669475 w 4993574"/>
              <a:gd name="connsiteY3" fmla="*/ 1638795 h 2048493"/>
              <a:gd name="connsiteX4" fmla="*/ 3764478 w 4993574"/>
              <a:gd name="connsiteY4" fmla="*/ 1359724 h 2048493"/>
              <a:gd name="connsiteX5" fmla="*/ 3734789 w 4993574"/>
              <a:gd name="connsiteY5" fmla="*/ 1175657 h 2048493"/>
              <a:gd name="connsiteX6" fmla="*/ 2268187 w 4993574"/>
              <a:gd name="connsiteY6" fmla="*/ 1074717 h 2048493"/>
              <a:gd name="connsiteX7" fmla="*/ 2208810 w 4993574"/>
              <a:gd name="connsiteY7" fmla="*/ 682831 h 2048493"/>
              <a:gd name="connsiteX8" fmla="*/ 1110343 w 4993574"/>
              <a:gd name="connsiteY8" fmla="*/ 831272 h 2048493"/>
              <a:gd name="connsiteX9" fmla="*/ 540327 w 4993574"/>
              <a:gd name="connsiteY9" fmla="*/ 1092530 h 2048493"/>
              <a:gd name="connsiteX10" fmla="*/ 0 w 4993574"/>
              <a:gd name="connsiteY10" fmla="*/ 237506 h 2048493"/>
              <a:gd name="connsiteX11" fmla="*/ 195943 w 4993574"/>
              <a:gd name="connsiteY11" fmla="*/ 142504 h 2048493"/>
              <a:gd name="connsiteX12" fmla="*/ 219693 w 4993574"/>
              <a:gd name="connsiteY12" fmla="*/ 0 h 204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3574" h="2048493">
                <a:moveTo>
                  <a:pt x="4993574" y="1983179"/>
                </a:moveTo>
                <a:lnTo>
                  <a:pt x="4880758" y="1947553"/>
                </a:lnTo>
                <a:lnTo>
                  <a:pt x="4857008" y="2048493"/>
                </a:lnTo>
                <a:lnTo>
                  <a:pt x="3669475" y="1638795"/>
                </a:lnTo>
                <a:lnTo>
                  <a:pt x="3764478" y="1359724"/>
                </a:lnTo>
                <a:lnTo>
                  <a:pt x="3734789" y="1175657"/>
                </a:lnTo>
                <a:lnTo>
                  <a:pt x="2268187" y="1074717"/>
                </a:lnTo>
                <a:lnTo>
                  <a:pt x="2208810" y="682831"/>
                </a:lnTo>
                <a:lnTo>
                  <a:pt x="1110343" y="831272"/>
                </a:lnTo>
                <a:lnTo>
                  <a:pt x="540327" y="1092530"/>
                </a:lnTo>
                <a:lnTo>
                  <a:pt x="0" y="237506"/>
                </a:lnTo>
                <a:lnTo>
                  <a:pt x="195943" y="142504"/>
                </a:lnTo>
                <a:lnTo>
                  <a:pt x="219693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IIGU118</a:t>
            </a: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25/08/2020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0,67 MWh/mês</a:t>
            </a:r>
            <a:br>
              <a:rPr lang="pt-BR" sz="1600" dirty="0"/>
            </a:br>
            <a:r>
              <a:rPr lang="pt-BR" sz="1600" dirty="0"/>
              <a:t>R$ 1.999/ano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49680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48698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alimentação por rede mais forte. Foi instalado um religador no ponto da chave 49680 </a:t>
            </a:r>
          </a:p>
        </p:txBody>
      </p:sp>
      <p:pic>
        <p:nvPicPr>
          <p:cNvPr id="7" name="Imagem 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3" y="1003942"/>
            <a:ext cx="5922796" cy="5333064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342904" y="3188525"/>
            <a:ext cx="5427023" cy="3141023"/>
          </a:xfrm>
          <a:custGeom>
            <a:avLst/>
            <a:gdLst>
              <a:gd name="connsiteX0" fmla="*/ 5427023 w 5427023"/>
              <a:gd name="connsiteY0" fmla="*/ 3141023 h 3141023"/>
              <a:gd name="connsiteX1" fmla="*/ 5427023 w 5427023"/>
              <a:gd name="connsiteY1" fmla="*/ 3141023 h 3141023"/>
              <a:gd name="connsiteX2" fmla="*/ 5248893 w 5427023"/>
              <a:gd name="connsiteY2" fmla="*/ 2315688 h 3141023"/>
              <a:gd name="connsiteX3" fmla="*/ 4720441 w 5427023"/>
              <a:gd name="connsiteY3" fmla="*/ 2185059 h 3141023"/>
              <a:gd name="connsiteX4" fmla="*/ 3544784 w 5427023"/>
              <a:gd name="connsiteY4" fmla="*/ 1781298 h 3141023"/>
              <a:gd name="connsiteX5" fmla="*/ 3283527 w 5427023"/>
              <a:gd name="connsiteY5" fmla="*/ 2250374 h 3141023"/>
              <a:gd name="connsiteX6" fmla="*/ 3253839 w 5427023"/>
              <a:gd name="connsiteY6" fmla="*/ 2321626 h 3141023"/>
              <a:gd name="connsiteX7" fmla="*/ 2386940 w 5427023"/>
              <a:gd name="connsiteY7" fmla="*/ 2951018 h 3141023"/>
              <a:gd name="connsiteX8" fmla="*/ 1134093 w 5427023"/>
              <a:gd name="connsiteY8" fmla="*/ 3016332 h 3141023"/>
              <a:gd name="connsiteX9" fmla="*/ 718457 w 5427023"/>
              <a:gd name="connsiteY9" fmla="*/ 3034145 h 3141023"/>
              <a:gd name="connsiteX10" fmla="*/ 451262 w 5427023"/>
              <a:gd name="connsiteY10" fmla="*/ 3004457 h 3141023"/>
              <a:gd name="connsiteX11" fmla="*/ 35626 w 5427023"/>
              <a:gd name="connsiteY11" fmla="*/ 3063833 h 3141023"/>
              <a:gd name="connsiteX12" fmla="*/ 0 w 5427023"/>
              <a:gd name="connsiteY12" fmla="*/ 2838202 h 3141023"/>
              <a:gd name="connsiteX13" fmla="*/ 35626 w 5427023"/>
              <a:gd name="connsiteY13" fmla="*/ 2582883 h 3141023"/>
              <a:gd name="connsiteX14" fmla="*/ 154379 w 5427023"/>
              <a:gd name="connsiteY14" fmla="*/ 2345376 h 3141023"/>
              <a:gd name="connsiteX15" fmla="*/ 480951 w 5427023"/>
              <a:gd name="connsiteY15" fmla="*/ 1989117 h 3141023"/>
              <a:gd name="connsiteX16" fmla="*/ 724395 w 5427023"/>
              <a:gd name="connsiteY16" fmla="*/ 1656607 h 3141023"/>
              <a:gd name="connsiteX17" fmla="*/ 1033153 w 5427023"/>
              <a:gd name="connsiteY17" fmla="*/ 1151906 h 3141023"/>
              <a:gd name="connsiteX18" fmla="*/ 1359725 w 5427023"/>
              <a:gd name="connsiteY18" fmla="*/ 742207 h 3141023"/>
              <a:gd name="connsiteX19" fmla="*/ 1674421 w 5427023"/>
              <a:gd name="connsiteY19" fmla="*/ 445324 h 3141023"/>
              <a:gd name="connsiteX20" fmla="*/ 2161309 w 5427023"/>
              <a:gd name="connsiteY20" fmla="*/ 0 h 314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27023" h="3141023">
                <a:moveTo>
                  <a:pt x="5427023" y="3141023"/>
                </a:moveTo>
                <a:lnTo>
                  <a:pt x="5427023" y="3141023"/>
                </a:lnTo>
                <a:lnTo>
                  <a:pt x="5248893" y="2315688"/>
                </a:lnTo>
                <a:lnTo>
                  <a:pt x="4720441" y="2185059"/>
                </a:lnTo>
                <a:lnTo>
                  <a:pt x="3544784" y="1781298"/>
                </a:lnTo>
                <a:lnTo>
                  <a:pt x="3283527" y="2250374"/>
                </a:lnTo>
                <a:lnTo>
                  <a:pt x="3253839" y="2321626"/>
                </a:lnTo>
                <a:lnTo>
                  <a:pt x="2386940" y="2951018"/>
                </a:lnTo>
                <a:lnTo>
                  <a:pt x="1134093" y="3016332"/>
                </a:lnTo>
                <a:lnTo>
                  <a:pt x="718457" y="3034145"/>
                </a:lnTo>
                <a:lnTo>
                  <a:pt x="451262" y="3004457"/>
                </a:lnTo>
                <a:lnTo>
                  <a:pt x="35626" y="3063833"/>
                </a:lnTo>
                <a:lnTo>
                  <a:pt x="0" y="2838202"/>
                </a:lnTo>
                <a:lnTo>
                  <a:pt x="35626" y="2582883"/>
                </a:lnTo>
                <a:lnTo>
                  <a:pt x="154379" y="2345376"/>
                </a:lnTo>
                <a:lnTo>
                  <a:pt x="480951" y="1989117"/>
                </a:lnTo>
                <a:lnTo>
                  <a:pt x="724395" y="1656607"/>
                </a:lnTo>
                <a:lnTo>
                  <a:pt x="1033153" y="1151906"/>
                </a:lnTo>
                <a:lnTo>
                  <a:pt x="1359725" y="742207"/>
                </a:lnTo>
                <a:lnTo>
                  <a:pt x="1674421" y="445324"/>
                </a:lnTo>
                <a:lnTo>
                  <a:pt x="2161309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7808026" y="2196935"/>
            <a:ext cx="1140031" cy="4120738"/>
          </a:xfrm>
          <a:custGeom>
            <a:avLst/>
            <a:gdLst>
              <a:gd name="connsiteX0" fmla="*/ 955964 w 1140031"/>
              <a:gd name="connsiteY0" fmla="*/ 4120738 h 4120738"/>
              <a:gd name="connsiteX1" fmla="*/ 765958 w 1140031"/>
              <a:gd name="connsiteY1" fmla="*/ 3289465 h 4120738"/>
              <a:gd name="connsiteX2" fmla="*/ 463138 w 1140031"/>
              <a:gd name="connsiteY2" fmla="*/ 3212275 h 4120738"/>
              <a:gd name="connsiteX3" fmla="*/ 320634 w 1140031"/>
              <a:gd name="connsiteY3" fmla="*/ 2499756 h 4120738"/>
              <a:gd name="connsiteX4" fmla="*/ 195943 w 1140031"/>
              <a:gd name="connsiteY4" fmla="*/ 1846613 h 4120738"/>
              <a:gd name="connsiteX5" fmla="*/ 136566 w 1140031"/>
              <a:gd name="connsiteY5" fmla="*/ 1531917 h 4120738"/>
              <a:gd name="connsiteX6" fmla="*/ 190005 w 1140031"/>
              <a:gd name="connsiteY6" fmla="*/ 878774 h 4120738"/>
              <a:gd name="connsiteX7" fmla="*/ 368135 w 1140031"/>
              <a:gd name="connsiteY7" fmla="*/ 866899 h 4120738"/>
              <a:gd name="connsiteX8" fmla="*/ 540327 w 1140031"/>
              <a:gd name="connsiteY8" fmla="*/ 813460 h 4120738"/>
              <a:gd name="connsiteX9" fmla="*/ 700644 w 1140031"/>
              <a:gd name="connsiteY9" fmla="*/ 748146 h 4120738"/>
              <a:gd name="connsiteX10" fmla="*/ 843148 w 1140031"/>
              <a:gd name="connsiteY10" fmla="*/ 665018 h 4120738"/>
              <a:gd name="connsiteX11" fmla="*/ 1003465 w 1140031"/>
              <a:gd name="connsiteY11" fmla="*/ 659081 h 4120738"/>
              <a:gd name="connsiteX12" fmla="*/ 1086592 w 1140031"/>
              <a:gd name="connsiteY12" fmla="*/ 653143 h 4120738"/>
              <a:gd name="connsiteX13" fmla="*/ 1140031 w 1140031"/>
              <a:gd name="connsiteY13" fmla="*/ 617517 h 4120738"/>
              <a:gd name="connsiteX14" fmla="*/ 1104405 w 1140031"/>
              <a:gd name="connsiteY14" fmla="*/ 540327 h 4120738"/>
              <a:gd name="connsiteX15" fmla="*/ 801584 w 1140031"/>
              <a:gd name="connsiteY15" fmla="*/ 231569 h 4120738"/>
              <a:gd name="connsiteX16" fmla="*/ 599704 w 1140031"/>
              <a:gd name="connsiteY16" fmla="*/ 5938 h 4120738"/>
              <a:gd name="connsiteX17" fmla="*/ 385948 w 1140031"/>
              <a:gd name="connsiteY17" fmla="*/ 0 h 4120738"/>
              <a:gd name="connsiteX18" fmla="*/ 130629 w 1140031"/>
              <a:gd name="connsiteY18" fmla="*/ 29688 h 4120738"/>
              <a:gd name="connsiteX19" fmla="*/ 0 w 1140031"/>
              <a:gd name="connsiteY19" fmla="*/ 35626 h 412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40031" h="4120738">
                <a:moveTo>
                  <a:pt x="955964" y="4120738"/>
                </a:moveTo>
                <a:lnTo>
                  <a:pt x="765958" y="3289465"/>
                </a:lnTo>
                <a:lnTo>
                  <a:pt x="463138" y="3212275"/>
                </a:lnTo>
                <a:lnTo>
                  <a:pt x="320634" y="2499756"/>
                </a:lnTo>
                <a:lnTo>
                  <a:pt x="195943" y="1846613"/>
                </a:lnTo>
                <a:lnTo>
                  <a:pt x="136566" y="1531917"/>
                </a:lnTo>
                <a:lnTo>
                  <a:pt x="190005" y="878774"/>
                </a:lnTo>
                <a:lnTo>
                  <a:pt x="368135" y="866899"/>
                </a:lnTo>
                <a:lnTo>
                  <a:pt x="540327" y="813460"/>
                </a:lnTo>
                <a:lnTo>
                  <a:pt x="700644" y="748146"/>
                </a:lnTo>
                <a:lnTo>
                  <a:pt x="843148" y="665018"/>
                </a:lnTo>
                <a:lnTo>
                  <a:pt x="1003465" y="659081"/>
                </a:lnTo>
                <a:lnTo>
                  <a:pt x="1086592" y="653143"/>
                </a:lnTo>
                <a:lnTo>
                  <a:pt x="1140031" y="617517"/>
                </a:lnTo>
                <a:lnTo>
                  <a:pt x="1104405" y="540327"/>
                </a:lnTo>
                <a:lnTo>
                  <a:pt x="801584" y="231569"/>
                </a:lnTo>
                <a:lnTo>
                  <a:pt x="599704" y="5938"/>
                </a:lnTo>
                <a:lnTo>
                  <a:pt x="385948" y="0"/>
                </a:lnTo>
                <a:lnTo>
                  <a:pt x="130629" y="29688"/>
                </a:lnTo>
                <a:lnTo>
                  <a:pt x="0" y="35626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19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13/2020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ACSU106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1,83 MWh/mês </a:t>
            </a:r>
            <a:r>
              <a:rPr lang="pt-BR" sz="1600" b="1" dirty="0"/>
              <a:t> </a:t>
            </a:r>
            <a:r>
              <a:rPr lang="pt-BR" sz="1600" dirty="0"/>
              <a:t>R$ 5.495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161267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273315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carga transferida sairá de uma rede com cabo 2AWG (33mm²) para uma rede com cabo RDP 50 mm²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Os equipamentos envolvidos na manobra são </a:t>
            </a:r>
            <a:r>
              <a:rPr lang="pt-BR" sz="1600" dirty="0" err="1"/>
              <a:t>religadores</a:t>
            </a:r>
            <a:r>
              <a:rPr lang="pt-BR" sz="1600" dirty="0"/>
              <a:t> telecomandados.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27" y="1124744"/>
            <a:ext cx="5363657" cy="43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14/2020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9772" y="1072988"/>
            <a:ext cx="323815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OUF08/05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17/09/2020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1,57 MWh/mês </a:t>
            </a:r>
            <a:r>
              <a:rPr lang="pt-BR" sz="1600" b="1" dirty="0"/>
              <a:t> </a:t>
            </a:r>
            <a:r>
              <a:rPr lang="pt-BR" sz="1600" dirty="0"/>
              <a:t>R$ 4.632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234799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236220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51" y="1054555"/>
            <a:ext cx="5520350" cy="34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1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15/2020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UNIT309/312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2,07 MWh/mês </a:t>
            </a:r>
            <a:r>
              <a:rPr lang="pt-BR" sz="1600" b="1" dirty="0"/>
              <a:t> </a:t>
            </a:r>
            <a:r>
              <a:rPr lang="pt-BR" sz="1600" dirty="0"/>
              <a:t>R$ 6.196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290798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50440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Eliminação de volta com a a transferência de 7% da carga do alimentador UNIT309 para o UNIT312, por um acesso à S.E 1,25 km 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Melhoria no atendimento à Prefeitura de Unaí 3 (proteção via religador nº 290798).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2" y="1095553"/>
            <a:ext cx="5573298" cy="501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5070764" y="1239352"/>
            <a:ext cx="3891867" cy="1330036"/>
          </a:xfrm>
          <a:custGeom>
            <a:avLst/>
            <a:gdLst>
              <a:gd name="connsiteX0" fmla="*/ 3891867 w 3891867"/>
              <a:gd name="connsiteY0" fmla="*/ 1330036 h 1330036"/>
              <a:gd name="connsiteX1" fmla="*/ 3672714 w 3891867"/>
              <a:gd name="connsiteY1" fmla="*/ 1027755 h 1330036"/>
              <a:gd name="connsiteX2" fmla="*/ 3612257 w 3891867"/>
              <a:gd name="connsiteY2" fmla="*/ 929514 h 1330036"/>
              <a:gd name="connsiteX3" fmla="*/ 3461117 w 3891867"/>
              <a:gd name="connsiteY3" fmla="*/ 816159 h 1330036"/>
              <a:gd name="connsiteX4" fmla="*/ 3438446 w 3891867"/>
              <a:gd name="connsiteY4" fmla="*/ 657461 h 1330036"/>
              <a:gd name="connsiteX5" fmla="*/ 3007696 w 3891867"/>
              <a:gd name="connsiteY5" fmla="*/ 0 h 1330036"/>
              <a:gd name="connsiteX6" fmla="*/ 460978 w 3891867"/>
              <a:gd name="connsiteY6" fmla="*/ 710360 h 1330036"/>
              <a:gd name="connsiteX7" fmla="*/ 324952 w 3891867"/>
              <a:gd name="connsiteY7" fmla="*/ 340066 h 1330036"/>
              <a:gd name="connsiteX8" fmla="*/ 0 w 3891867"/>
              <a:gd name="connsiteY8" fmla="*/ 43075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1867" h="1330036">
                <a:moveTo>
                  <a:pt x="3891867" y="1330036"/>
                </a:moveTo>
                <a:lnTo>
                  <a:pt x="3672714" y="1027755"/>
                </a:lnTo>
                <a:lnTo>
                  <a:pt x="3612257" y="929514"/>
                </a:lnTo>
                <a:lnTo>
                  <a:pt x="3461117" y="816159"/>
                </a:lnTo>
                <a:lnTo>
                  <a:pt x="3438446" y="657461"/>
                </a:lnTo>
                <a:lnTo>
                  <a:pt x="3007696" y="0"/>
                </a:lnTo>
                <a:lnTo>
                  <a:pt x="460978" y="710360"/>
                </a:lnTo>
                <a:lnTo>
                  <a:pt x="324952" y="340066"/>
                </a:lnTo>
                <a:lnTo>
                  <a:pt x="0" y="43075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725613" y="2607174"/>
            <a:ext cx="1851471" cy="3483788"/>
          </a:xfrm>
          <a:custGeom>
            <a:avLst/>
            <a:gdLst>
              <a:gd name="connsiteX0" fmla="*/ 1851471 w 1851471"/>
              <a:gd name="connsiteY0" fmla="*/ 3483788 h 3483788"/>
              <a:gd name="connsiteX1" fmla="*/ 1073098 w 1851471"/>
              <a:gd name="connsiteY1" fmla="*/ 2629844 h 3483788"/>
              <a:gd name="connsiteX2" fmla="*/ 808602 w 1851471"/>
              <a:gd name="connsiteY2" fmla="*/ 2675186 h 3483788"/>
              <a:gd name="connsiteX3" fmla="*/ 559220 w 1851471"/>
              <a:gd name="connsiteY3" fmla="*/ 2879226 h 3483788"/>
              <a:gd name="connsiteX4" fmla="*/ 173812 w 1851471"/>
              <a:gd name="connsiteY4" fmla="*/ 1783457 h 3483788"/>
              <a:gd name="connsiteX5" fmla="*/ 0 w 1851471"/>
              <a:gd name="connsiteY5" fmla="*/ 1330036 h 3483788"/>
              <a:gd name="connsiteX6" fmla="*/ 521435 w 1851471"/>
              <a:gd name="connsiteY6" fmla="*/ 1148667 h 3483788"/>
              <a:gd name="connsiteX7" fmla="*/ 60456 w 1851471"/>
              <a:gd name="connsiteY7" fmla="*/ 0 h 348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1471" h="3483788">
                <a:moveTo>
                  <a:pt x="1851471" y="3483788"/>
                </a:moveTo>
                <a:lnTo>
                  <a:pt x="1073098" y="2629844"/>
                </a:lnTo>
                <a:lnTo>
                  <a:pt x="808602" y="2675186"/>
                </a:lnTo>
                <a:lnTo>
                  <a:pt x="559220" y="2879226"/>
                </a:lnTo>
                <a:lnTo>
                  <a:pt x="173812" y="1783457"/>
                </a:lnTo>
                <a:lnTo>
                  <a:pt x="0" y="1330036"/>
                </a:lnTo>
                <a:lnTo>
                  <a:pt x="521435" y="1148667"/>
                </a:lnTo>
                <a:lnTo>
                  <a:pt x="6045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0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>
                <a:solidFill>
                  <a:schemeClr val="bg1"/>
                </a:solidFill>
              </a:rPr>
              <a:t>Manobra 16/2020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MAL13/15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0,77 MWh/mês </a:t>
            </a:r>
            <a:r>
              <a:rPr lang="pt-BR" sz="1600" b="1" dirty="0"/>
              <a:t>  </a:t>
            </a:r>
            <a:r>
              <a:rPr lang="pt-BR" sz="1600" dirty="0"/>
              <a:t>R$ 2.310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256448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256444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23" y="1484744"/>
            <a:ext cx="6154647" cy="492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37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151" y="1081085"/>
            <a:ext cx="4994694" cy="46958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17/2020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36985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VZPU08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22/09/2020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1,10 MWh/mês </a:t>
            </a:r>
            <a:r>
              <a:rPr lang="pt-BR" sz="1600" b="1" dirty="0"/>
              <a:t>  </a:t>
            </a:r>
            <a:r>
              <a:rPr lang="pt-BR" sz="1600" dirty="0"/>
              <a:t>R$ 3.301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376420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88349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estrangulamento na saída da SE.</a:t>
            </a:r>
          </a:p>
        </p:txBody>
      </p:sp>
      <p:sp>
        <p:nvSpPr>
          <p:cNvPr id="2" name="Freeform 1"/>
          <p:cNvSpPr/>
          <p:nvPr/>
        </p:nvSpPr>
        <p:spPr>
          <a:xfrm>
            <a:off x="4356340" y="1742536"/>
            <a:ext cx="3027871" cy="3001992"/>
          </a:xfrm>
          <a:custGeom>
            <a:avLst/>
            <a:gdLst>
              <a:gd name="connsiteX0" fmla="*/ 0 w 3027871"/>
              <a:gd name="connsiteY0" fmla="*/ 43132 h 3001992"/>
              <a:gd name="connsiteX1" fmla="*/ 8626 w 3027871"/>
              <a:gd name="connsiteY1" fmla="*/ 181155 h 3001992"/>
              <a:gd name="connsiteX2" fmla="*/ 1259456 w 3027871"/>
              <a:gd name="connsiteY2" fmla="*/ 0 h 3001992"/>
              <a:gd name="connsiteX3" fmla="*/ 1940943 w 3027871"/>
              <a:gd name="connsiteY3" fmla="*/ 3001992 h 3001992"/>
              <a:gd name="connsiteX4" fmla="*/ 3027871 w 3027871"/>
              <a:gd name="connsiteY4" fmla="*/ 2743200 h 300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7871" h="3001992">
                <a:moveTo>
                  <a:pt x="0" y="43132"/>
                </a:moveTo>
                <a:lnTo>
                  <a:pt x="8626" y="181155"/>
                </a:lnTo>
                <a:lnTo>
                  <a:pt x="1259456" y="0"/>
                </a:lnTo>
                <a:lnTo>
                  <a:pt x="1940943" y="3001992"/>
                </a:lnTo>
                <a:lnTo>
                  <a:pt x="3027871" y="274320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364966" y="1664898"/>
            <a:ext cx="1846053" cy="414068"/>
          </a:xfrm>
          <a:custGeom>
            <a:avLst/>
            <a:gdLst>
              <a:gd name="connsiteX0" fmla="*/ 0 w 1846053"/>
              <a:gd name="connsiteY0" fmla="*/ 103517 h 414068"/>
              <a:gd name="connsiteX1" fmla="*/ 25879 w 1846053"/>
              <a:gd name="connsiteY1" fmla="*/ 250166 h 414068"/>
              <a:gd name="connsiteX2" fmla="*/ 1725283 w 1846053"/>
              <a:gd name="connsiteY2" fmla="*/ 0 h 414068"/>
              <a:gd name="connsiteX3" fmla="*/ 1846053 w 1846053"/>
              <a:gd name="connsiteY3" fmla="*/ 414068 h 41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053" h="414068">
                <a:moveTo>
                  <a:pt x="0" y="103517"/>
                </a:moveTo>
                <a:lnTo>
                  <a:pt x="25879" y="250166"/>
                </a:lnTo>
                <a:lnTo>
                  <a:pt x="1725283" y="0"/>
                </a:lnTo>
                <a:lnTo>
                  <a:pt x="1846053" y="414068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18/2020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RBST335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22/09/2020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1,54 MWh/mês R$ 4.632 /ano</a:t>
            </a:r>
            <a:r>
              <a:rPr lang="pt-BR" sz="1600" b="1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230343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230344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Redução de “volta” no alimentador com acesso à de por rede 2,71 km de 4% da carga do alimentador (265 clientes de BT e 2 clientes MT).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13" y="1104185"/>
            <a:ext cx="5662014" cy="4294777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372928" y="1406106"/>
            <a:ext cx="5564038" cy="3899139"/>
          </a:xfrm>
          <a:custGeom>
            <a:avLst/>
            <a:gdLst>
              <a:gd name="connsiteX0" fmla="*/ 0 w 5564038"/>
              <a:gd name="connsiteY0" fmla="*/ 138022 h 3899139"/>
              <a:gd name="connsiteX1" fmla="*/ 819510 w 5564038"/>
              <a:gd name="connsiteY1" fmla="*/ 0 h 3899139"/>
              <a:gd name="connsiteX2" fmla="*/ 845389 w 5564038"/>
              <a:gd name="connsiteY2" fmla="*/ 120769 h 3899139"/>
              <a:gd name="connsiteX3" fmla="*/ 172529 w 5564038"/>
              <a:gd name="connsiteY3" fmla="*/ 1121434 h 3899139"/>
              <a:gd name="connsiteX4" fmla="*/ 319178 w 5564038"/>
              <a:gd name="connsiteY4" fmla="*/ 1155939 h 3899139"/>
              <a:gd name="connsiteX5" fmla="*/ 17253 w 5564038"/>
              <a:gd name="connsiteY5" fmla="*/ 1354347 h 3899139"/>
              <a:gd name="connsiteX6" fmla="*/ 1112808 w 5564038"/>
              <a:gd name="connsiteY6" fmla="*/ 1535502 h 3899139"/>
              <a:gd name="connsiteX7" fmla="*/ 1276710 w 5564038"/>
              <a:gd name="connsiteY7" fmla="*/ 2424022 h 3899139"/>
              <a:gd name="connsiteX8" fmla="*/ 1863306 w 5564038"/>
              <a:gd name="connsiteY8" fmla="*/ 2294626 h 3899139"/>
              <a:gd name="connsiteX9" fmla="*/ 2078966 w 5564038"/>
              <a:gd name="connsiteY9" fmla="*/ 3122762 h 3899139"/>
              <a:gd name="connsiteX10" fmla="*/ 1958197 w 5564038"/>
              <a:gd name="connsiteY10" fmla="*/ 3899139 h 3899139"/>
              <a:gd name="connsiteX11" fmla="*/ 2639683 w 5564038"/>
              <a:gd name="connsiteY11" fmla="*/ 3588588 h 3899139"/>
              <a:gd name="connsiteX12" fmla="*/ 3226280 w 5564038"/>
              <a:gd name="connsiteY12" fmla="*/ 3321169 h 3899139"/>
              <a:gd name="connsiteX13" fmla="*/ 2915729 w 5564038"/>
              <a:gd name="connsiteY13" fmla="*/ 3062377 h 3899139"/>
              <a:gd name="connsiteX14" fmla="*/ 2786332 w 5564038"/>
              <a:gd name="connsiteY14" fmla="*/ 2915728 h 3899139"/>
              <a:gd name="connsiteX15" fmla="*/ 2829464 w 5564038"/>
              <a:gd name="connsiteY15" fmla="*/ 2769079 h 3899139"/>
              <a:gd name="connsiteX16" fmla="*/ 3010619 w 5564038"/>
              <a:gd name="connsiteY16" fmla="*/ 2708694 h 3899139"/>
              <a:gd name="connsiteX17" fmla="*/ 3217653 w 5564038"/>
              <a:gd name="connsiteY17" fmla="*/ 2708694 h 3899139"/>
              <a:gd name="connsiteX18" fmla="*/ 3476446 w 5564038"/>
              <a:gd name="connsiteY18" fmla="*/ 2855343 h 3899139"/>
              <a:gd name="connsiteX19" fmla="*/ 4270076 w 5564038"/>
              <a:gd name="connsiteY19" fmla="*/ 3165894 h 3899139"/>
              <a:gd name="connsiteX20" fmla="*/ 4537495 w 5564038"/>
              <a:gd name="connsiteY20" fmla="*/ 3252158 h 3899139"/>
              <a:gd name="connsiteX21" fmla="*/ 4796287 w 5564038"/>
              <a:gd name="connsiteY21" fmla="*/ 3295290 h 3899139"/>
              <a:gd name="connsiteX22" fmla="*/ 5184476 w 5564038"/>
              <a:gd name="connsiteY22" fmla="*/ 3260785 h 3899139"/>
              <a:gd name="connsiteX23" fmla="*/ 5313872 w 5564038"/>
              <a:gd name="connsiteY23" fmla="*/ 3209026 h 3899139"/>
              <a:gd name="connsiteX24" fmla="*/ 5400136 w 5564038"/>
              <a:gd name="connsiteY24" fmla="*/ 3122762 h 3899139"/>
              <a:gd name="connsiteX25" fmla="*/ 5460521 w 5564038"/>
              <a:gd name="connsiteY25" fmla="*/ 3001992 h 3899139"/>
              <a:gd name="connsiteX26" fmla="*/ 5495027 w 5564038"/>
              <a:gd name="connsiteY26" fmla="*/ 2674188 h 3899139"/>
              <a:gd name="connsiteX27" fmla="*/ 5546785 w 5564038"/>
              <a:gd name="connsiteY27" fmla="*/ 2346385 h 3899139"/>
              <a:gd name="connsiteX28" fmla="*/ 5564038 w 5564038"/>
              <a:gd name="connsiteY28" fmla="*/ 2147977 h 3899139"/>
              <a:gd name="connsiteX29" fmla="*/ 5451895 w 5564038"/>
              <a:gd name="connsiteY29" fmla="*/ 2035834 h 3899139"/>
              <a:gd name="connsiteX30" fmla="*/ 5279366 w 5564038"/>
              <a:gd name="connsiteY30" fmla="*/ 1880558 h 3899139"/>
              <a:gd name="connsiteX31" fmla="*/ 5080959 w 5564038"/>
              <a:gd name="connsiteY31" fmla="*/ 1794294 h 3899139"/>
              <a:gd name="connsiteX32" fmla="*/ 4873925 w 5564038"/>
              <a:gd name="connsiteY32" fmla="*/ 1725283 h 3899139"/>
              <a:gd name="connsiteX33" fmla="*/ 4770408 w 5564038"/>
              <a:gd name="connsiteY33" fmla="*/ 1587260 h 3899139"/>
              <a:gd name="connsiteX34" fmla="*/ 4727276 w 5564038"/>
              <a:gd name="connsiteY34" fmla="*/ 1483743 h 389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64038" h="3899139">
                <a:moveTo>
                  <a:pt x="0" y="138022"/>
                </a:moveTo>
                <a:lnTo>
                  <a:pt x="819510" y="0"/>
                </a:lnTo>
                <a:lnTo>
                  <a:pt x="845389" y="120769"/>
                </a:lnTo>
                <a:lnTo>
                  <a:pt x="172529" y="1121434"/>
                </a:lnTo>
                <a:lnTo>
                  <a:pt x="319178" y="1155939"/>
                </a:lnTo>
                <a:lnTo>
                  <a:pt x="17253" y="1354347"/>
                </a:lnTo>
                <a:lnTo>
                  <a:pt x="1112808" y="1535502"/>
                </a:lnTo>
                <a:lnTo>
                  <a:pt x="1276710" y="2424022"/>
                </a:lnTo>
                <a:lnTo>
                  <a:pt x="1863306" y="2294626"/>
                </a:lnTo>
                <a:lnTo>
                  <a:pt x="2078966" y="3122762"/>
                </a:lnTo>
                <a:lnTo>
                  <a:pt x="1958197" y="3899139"/>
                </a:lnTo>
                <a:lnTo>
                  <a:pt x="2639683" y="3588588"/>
                </a:lnTo>
                <a:lnTo>
                  <a:pt x="3226280" y="3321169"/>
                </a:lnTo>
                <a:lnTo>
                  <a:pt x="2915729" y="3062377"/>
                </a:lnTo>
                <a:lnTo>
                  <a:pt x="2786332" y="2915728"/>
                </a:lnTo>
                <a:lnTo>
                  <a:pt x="2829464" y="2769079"/>
                </a:lnTo>
                <a:lnTo>
                  <a:pt x="3010619" y="2708694"/>
                </a:lnTo>
                <a:lnTo>
                  <a:pt x="3217653" y="2708694"/>
                </a:lnTo>
                <a:lnTo>
                  <a:pt x="3476446" y="2855343"/>
                </a:lnTo>
                <a:lnTo>
                  <a:pt x="4270076" y="3165894"/>
                </a:lnTo>
                <a:lnTo>
                  <a:pt x="4537495" y="3252158"/>
                </a:lnTo>
                <a:lnTo>
                  <a:pt x="4796287" y="3295290"/>
                </a:lnTo>
                <a:lnTo>
                  <a:pt x="5184476" y="3260785"/>
                </a:lnTo>
                <a:lnTo>
                  <a:pt x="5313872" y="3209026"/>
                </a:lnTo>
                <a:lnTo>
                  <a:pt x="5400136" y="3122762"/>
                </a:lnTo>
                <a:lnTo>
                  <a:pt x="5460521" y="3001992"/>
                </a:lnTo>
                <a:lnTo>
                  <a:pt x="5495027" y="2674188"/>
                </a:lnTo>
                <a:lnTo>
                  <a:pt x="5546785" y="2346385"/>
                </a:lnTo>
                <a:lnTo>
                  <a:pt x="5564038" y="2147977"/>
                </a:lnTo>
                <a:lnTo>
                  <a:pt x="5451895" y="2035834"/>
                </a:lnTo>
                <a:lnTo>
                  <a:pt x="5279366" y="1880558"/>
                </a:lnTo>
                <a:lnTo>
                  <a:pt x="5080959" y="1794294"/>
                </a:lnTo>
                <a:lnTo>
                  <a:pt x="4873925" y="1725283"/>
                </a:lnTo>
                <a:lnTo>
                  <a:pt x="4770408" y="1587260"/>
                </a:lnTo>
                <a:lnTo>
                  <a:pt x="4727276" y="1483743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3381555" y="1397479"/>
            <a:ext cx="1733909" cy="146649"/>
          </a:xfrm>
          <a:custGeom>
            <a:avLst/>
            <a:gdLst>
              <a:gd name="connsiteX0" fmla="*/ 0 w 1733909"/>
              <a:gd name="connsiteY0" fmla="*/ 146649 h 146649"/>
              <a:gd name="connsiteX1" fmla="*/ 776377 w 1733909"/>
              <a:gd name="connsiteY1" fmla="*/ 0 h 146649"/>
              <a:gd name="connsiteX2" fmla="*/ 828136 w 1733909"/>
              <a:gd name="connsiteY2" fmla="*/ 120770 h 146649"/>
              <a:gd name="connsiteX3" fmla="*/ 1061049 w 1733909"/>
              <a:gd name="connsiteY3" fmla="*/ 69012 h 146649"/>
              <a:gd name="connsiteX4" fmla="*/ 1207698 w 1733909"/>
              <a:gd name="connsiteY4" fmla="*/ 51759 h 146649"/>
              <a:gd name="connsiteX5" fmla="*/ 1371600 w 1733909"/>
              <a:gd name="connsiteY5" fmla="*/ 94891 h 146649"/>
              <a:gd name="connsiteX6" fmla="*/ 1578634 w 1733909"/>
              <a:gd name="connsiteY6" fmla="*/ 60385 h 146649"/>
              <a:gd name="connsiteX7" fmla="*/ 1733909 w 1733909"/>
              <a:gd name="connsiteY7" fmla="*/ 8627 h 14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3909" h="146649">
                <a:moveTo>
                  <a:pt x="0" y="146649"/>
                </a:moveTo>
                <a:lnTo>
                  <a:pt x="776377" y="0"/>
                </a:lnTo>
                <a:lnTo>
                  <a:pt x="828136" y="120770"/>
                </a:lnTo>
                <a:lnTo>
                  <a:pt x="1061049" y="69012"/>
                </a:lnTo>
                <a:lnTo>
                  <a:pt x="1207698" y="51759"/>
                </a:lnTo>
                <a:lnTo>
                  <a:pt x="1371600" y="94891"/>
                </a:lnTo>
                <a:lnTo>
                  <a:pt x="1578634" y="60385"/>
                </a:lnTo>
                <a:lnTo>
                  <a:pt x="1733909" y="862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19/2020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SND04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24/09/2020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2,73 MWh/mês R$ 8.178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224791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224901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alimentação por caminho mais curto.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71" y="1203120"/>
            <a:ext cx="6102396" cy="508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0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870791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IRO17</a:t>
            </a:r>
            <a:r>
              <a:rPr lang="pt-BR" sz="1600" dirty="0"/>
              <a:t>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30/04/2020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4,71 MWh/mês R$ 14.142/ano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154577 (1/0 AWG 53,43mm2 Dist. SE: 17,72 km)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94645 (4 AWG 21,15mm2 Dist. SE: 25,12 km )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alimentação a localidade de Glaura teve seu acesso à SE diminuído em </a:t>
            </a:r>
            <a:r>
              <a:rPr lang="pt-BR" sz="1600" b="1" dirty="0"/>
              <a:t>7,4 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By pass dos BRTs 95730 e 100842.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 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19350"/>
            <a:ext cx="5903026" cy="533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70860" y="1950720"/>
            <a:ext cx="5471160" cy="4267200"/>
          </a:xfrm>
          <a:custGeom>
            <a:avLst/>
            <a:gdLst>
              <a:gd name="connsiteX0" fmla="*/ 0 w 5471160"/>
              <a:gd name="connsiteY0" fmla="*/ 7620 h 4267200"/>
              <a:gd name="connsiteX1" fmla="*/ 403860 w 5471160"/>
              <a:gd name="connsiteY1" fmla="*/ 0 h 4267200"/>
              <a:gd name="connsiteX2" fmla="*/ 472440 w 5471160"/>
              <a:gd name="connsiteY2" fmla="*/ 68580 h 4267200"/>
              <a:gd name="connsiteX3" fmla="*/ 594360 w 5471160"/>
              <a:gd name="connsiteY3" fmla="*/ 571500 h 4267200"/>
              <a:gd name="connsiteX4" fmla="*/ 731520 w 5471160"/>
              <a:gd name="connsiteY4" fmla="*/ 899160 h 4267200"/>
              <a:gd name="connsiteX5" fmla="*/ 815340 w 5471160"/>
              <a:gd name="connsiteY5" fmla="*/ 1112520 h 4267200"/>
              <a:gd name="connsiteX6" fmla="*/ 1181100 w 5471160"/>
              <a:gd name="connsiteY6" fmla="*/ 1402080 h 4267200"/>
              <a:gd name="connsiteX7" fmla="*/ 1043940 w 5471160"/>
              <a:gd name="connsiteY7" fmla="*/ 1882140 h 4267200"/>
              <a:gd name="connsiteX8" fmla="*/ 1120140 w 5471160"/>
              <a:gd name="connsiteY8" fmla="*/ 2011680 h 4267200"/>
              <a:gd name="connsiteX9" fmla="*/ 1219200 w 5471160"/>
              <a:gd name="connsiteY9" fmla="*/ 1996440 h 4267200"/>
              <a:gd name="connsiteX10" fmla="*/ 1348740 w 5471160"/>
              <a:gd name="connsiteY10" fmla="*/ 2087880 h 4267200"/>
              <a:gd name="connsiteX11" fmla="*/ 1333500 w 5471160"/>
              <a:gd name="connsiteY11" fmla="*/ 2171700 h 4267200"/>
              <a:gd name="connsiteX12" fmla="*/ 1333500 w 5471160"/>
              <a:gd name="connsiteY12" fmla="*/ 2240280 h 4267200"/>
              <a:gd name="connsiteX13" fmla="*/ 1615440 w 5471160"/>
              <a:gd name="connsiteY13" fmla="*/ 2537460 h 4267200"/>
              <a:gd name="connsiteX14" fmla="*/ 1927860 w 5471160"/>
              <a:gd name="connsiteY14" fmla="*/ 2926080 h 4267200"/>
              <a:gd name="connsiteX15" fmla="*/ 2156460 w 5471160"/>
              <a:gd name="connsiteY15" fmla="*/ 3147060 h 4267200"/>
              <a:gd name="connsiteX16" fmla="*/ 2575560 w 5471160"/>
              <a:gd name="connsiteY16" fmla="*/ 3307080 h 4267200"/>
              <a:gd name="connsiteX17" fmla="*/ 2164080 w 5471160"/>
              <a:gd name="connsiteY17" fmla="*/ 3977640 h 4267200"/>
              <a:gd name="connsiteX18" fmla="*/ 2712720 w 5471160"/>
              <a:gd name="connsiteY18" fmla="*/ 4244340 h 4267200"/>
              <a:gd name="connsiteX19" fmla="*/ 2903220 w 5471160"/>
              <a:gd name="connsiteY19" fmla="*/ 4267200 h 4267200"/>
              <a:gd name="connsiteX20" fmla="*/ 3055620 w 5471160"/>
              <a:gd name="connsiteY20" fmla="*/ 4175760 h 4267200"/>
              <a:gd name="connsiteX21" fmla="*/ 3147060 w 5471160"/>
              <a:gd name="connsiteY21" fmla="*/ 4107180 h 4267200"/>
              <a:gd name="connsiteX22" fmla="*/ 3512820 w 5471160"/>
              <a:gd name="connsiteY22" fmla="*/ 4122420 h 4267200"/>
              <a:gd name="connsiteX23" fmla="*/ 3810000 w 5471160"/>
              <a:gd name="connsiteY23" fmla="*/ 4107180 h 4267200"/>
              <a:gd name="connsiteX24" fmla="*/ 3924300 w 5471160"/>
              <a:gd name="connsiteY24" fmla="*/ 4053840 h 4267200"/>
              <a:gd name="connsiteX25" fmla="*/ 3985260 w 5471160"/>
              <a:gd name="connsiteY25" fmla="*/ 3756660 h 4267200"/>
              <a:gd name="connsiteX26" fmla="*/ 4107180 w 5471160"/>
              <a:gd name="connsiteY26" fmla="*/ 3543300 h 4267200"/>
              <a:gd name="connsiteX27" fmla="*/ 4221480 w 5471160"/>
              <a:gd name="connsiteY27" fmla="*/ 3467100 h 4267200"/>
              <a:gd name="connsiteX28" fmla="*/ 4328160 w 5471160"/>
              <a:gd name="connsiteY28" fmla="*/ 3368040 h 4267200"/>
              <a:gd name="connsiteX29" fmla="*/ 4427220 w 5471160"/>
              <a:gd name="connsiteY29" fmla="*/ 3208020 h 4267200"/>
              <a:gd name="connsiteX30" fmla="*/ 4579620 w 5471160"/>
              <a:gd name="connsiteY30" fmla="*/ 3108960 h 4267200"/>
              <a:gd name="connsiteX31" fmla="*/ 4770120 w 5471160"/>
              <a:gd name="connsiteY31" fmla="*/ 3108960 h 4267200"/>
              <a:gd name="connsiteX32" fmla="*/ 4892040 w 5471160"/>
              <a:gd name="connsiteY32" fmla="*/ 3032760 h 4267200"/>
              <a:gd name="connsiteX33" fmla="*/ 4998720 w 5471160"/>
              <a:gd name="connsiteY33" fmla="*/ 2994660 h 4267200"/>
              <a:gd name="connsiteX34" fmla="*/ 5013960 w 5471160"/>
              <a:gd name="connsiteY34" fmla="*/ 2849880 h 4267200"/>
              <a:gd name="connsiteX35" fmla="*/ 5006340 w 5471160"/>
              <a:gd name="connsiteY35" fmla="*/ 2758440 h 4267200"/>
              <a:gd name="connsiteX36" fmla="*/ 5082540 w 5471160"/>
              <a:gd name="connsiteY36" fmla="*/ 2080260 h 4267200"/>
              <a:gd name="connsiteX37" fmla="*/ 5120640 w 5471160"/>
              <a:gd name="connsiteY37" fmla="*/ 1882140 h 4267200"/>
              <a:gd name="connsiteX38" fmla="*/ 5189220 w 5471160"/>
              <a:gd name="connsiteY38" fmla="*/ 1767840 h 4267200"/>
              <a:gd name="connsiteX39" fmla="*/ 5257800 w 5471160"/>
              <a:gd name="connsiteY39" fmla="*/ 1714500 h 4267200"/>
              <a:gd name="connsiteX40" fmla="*/ 5318760 w 5471160"/>
              <a:gd name="connsiteY40" fmla="*/ 1676400 h 4267200"/>
              <a:gd name="connsiteX41" fmla="*/ 5387340 w 5471160"/>
              <a:gd name="connsiteY41" fmla="*/ 1546860 h 4267200"/>
              <a:gd name="connsiteX42" fmla="*/ 5288280 w 5471160"/>
              <a:gd name="connsiteY42" fmla="*/ 1318260 h 4267200"/>
              <a:gd name="connsiteX43" fmla="*/ 5417820 w 5471160"/>
              <a:gd name="connsiteY43" fmla="*/ 1272540 h 4267200"/>
              <a:gd name="connsiteX44" fmla="*/ 5417820 w 5471160"/>
              <a:gd name="connsiteY44" fmla="*/ 1173480 h 4267200"/>
              <a:gd name="connsiteX45" fmla="*/ 5471160 w 5471160"/>
              <a:gd name="connsiteY45" fmla="*/ 1036320 h 4267200"/>
              <a:gd name="connsiteX46" fmla="*/ 5372100 w 5471160"/>
              <a:gd name="connsiteY46" fmla="*/ 815340 h 4267200"/>
              <a:gd name="connsiteX47" fmla="*/ 5364480 w 5471160"/>
              <a:gd name="connsiteY47" fmla="*/ 69342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1160" h="4267200">
                <a:moveTo>
                  <a:pt x="0" y="7620"/>
                </a:moveTo>
                <a:lnTo>
                  <a:pt x="403860" y="0"/>
                </a:lnTo>
                <a:lnTo>
                  <a:pt x="472440" y="68580"/>
                </a:lnTo>
                <a:lnTo>
                  <a:pt x="594360" y="571500"/>
                </a:lnTo>
                <a:lnTo>
                  <a:pt x="731520" y="899160"/>
                </a:lnTo>
                <a:lnTo>
                  <a:pt x="815340" y="1112520"/>
                </a:lnTo>
                <a:lnTo>
                  <a:pt x="1181100" y="1402080"/>
                </a:lnTo>
                <a:lnTo>
                  <a:pt x="1043940" y="1882140"/>
                </a:lnTo>
                <a:lnTo>
                  <a:pt x="1120140" y="2011680"/>
                </a:lnTo>
                <a:lnTo>
                  <a:pt x="1219200" y="1996440"/>
                </a:lnTo>
                <a:lnTo>
                  <a:pt x="1348740" y="2087880"/>
                </a:lnTo>
                <a:lnTo>
                  <a:pt x="1333500" y="2171700"/>
                </a:lnTo>
                <a:lnTo>
                  <a:pt x="1333500" y="2240280"/>
                </a:lnTo>
                <a:lnTo>
                  <a:pt x="1615440" y="2537460"/>
                </a:lnTo>
                <a:lnTo>
                  <a:pt x="1927860" y="2926080"/>
                </a:lnTo>
                <a:lnTo>
                  <a:pt x="2156460" y="3147060"/>
                </a:lnTo>
                <a:lnTo>
                  <a:pt x="2575560" y="3307080"/>
                </a:lnTo>
                <a:lnTo>
                  <a:pt x="2164080" y="3977640"/>
                </a:lnTo>
                <a:lnTo>
                  <a:pt x="2712720" y="4244340"/>
                </a:lnTo>
                <a:lnTo>
                  <a:pt x="2903220" y="4267200"/>
                </a:lnTo>
                <a:lnTo>
                  <a:pt x="3055620" y="4175760"/>
                </a:lnTo>
                <a:lnTo>
                  <a:pt x="3147060" y="4107180"/>
                </a:lnTo>
                <a:lnTo>
                  <a:pt x="3512820" y="4122420"/>
                </a:lnTo>
                <a:lnTo>
                  <a:pt x="3810000" y="4107180"/>
                </a:lnTo>
                <a:lnTo>
                  <a:pt x="3924300" y="4053840"/>
                </a:lnTo>
                <a:lnTo>
                  <a:pt x="3985260" y="3756660"/>
                </a:lnTo>
                <a:lnTo>
                  <a:pt x="4107180" y="3543300"/>
                </a:lnTo>
                <a:lnTo>
                  <a:pt x="4221480" y="3467100"/>
                </a:lnTo>
                <a:lnTo>
                  <a:pt x="4328160" y="3368040"/>
                </a:lnTo>
                <a:lnTo>
                  <a:pt x="4427220" y="3208020"/>
                </a:lnTo>
                <a:lnTo>
                  <a:pt x="4579620" y="3108960"/>
                </a:lnTo>
                <a:lnTo>
                  <a:pt x="4770120" y="3108960"/>
                </a:lnTo>
                <a:lnTo>
                  <a:pt x="4892040" y="3032760"/>
                </a:lnTo>
                <a:lnTo>
                  <a:pt x="4998720" y="2994660"/>
                </a:lnTo>
                <a:lnTo>
                  <a:pt x="5013960" y="2849880"/>
                </a:lnTo>
                <a:lnTo>
                  <a:pt x="5006340" y="2758440"/>
                </a:lnTo>
                <a:lnTo>
                  <a:pt x="5082540" y="2080260"/>
                </a:lnTo>
                <a:lnTo>
                  <a:pt x="5120640" y="1882140"/>
                </a:lnTo>
                <a:lnTo>
                  <a:pt x="5189220" y="1767840"/>
                </a:lnTo>
                <a:lnTo>
                  <a:pt x="5257800" y="1714500"/>
                </a:lnTo>
                <a:lnTo>
                  <a:pt x="5318760" y="1676400"/>
                </a:lnTo>
                <a:lnTo>
                  <a:pt x="5387340" y="1546860"/>
                </a:lnTo>
                <a:lnTo>
                  <a:pt x="5288280" y="1318260"/>
                </a:lnTo>
                <a:lnTo>
                  <a:pt x="5417820" y="1272540"/>
                </a:lnTo>
                <a:lnTo>
                  <a:pt x="5417820" y="1173480"/>
                </a:lnTo>
                <a:lnTo>
                  <a:pt x="5471160" y="1036320"/>
                </a:lnTo>
                <a:lnTo>
                  <a:pt x="5372100" y="815340"/>
                </a:lnTo>
                <a:lnTo>
                  <a:pt x="5364480" y="69342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78480" y="1600200"/>
            <a:ext cx="4937760" cy="708660"/>
          </a:xfrm>
          <a:custGeom>
            <a:avLst/>
            <a:gdLst>
              <a:gd name="connsiteX0" fmla="*/ 0 w 4937760"/>
              <a:gd name="connsiteY0" fmla="*/ 358140 h 708660"/>
              <a:gd name="connsiteX1" fmla="*/ 434340 w 4937760"/>
              <a:gd name="connsiteY1" fmla="*/ 335280 h 708660"/>
              <a:gd name="connsiteX2" fmla="*/ 563880 w 4937760"/>
              <a:gd name="connsiteY2" fmla="*/ 327660 h 708660"/>
              <a:gd name="connsiteX3" fmla="*/ 655320 w 4937760"/>
              <a:gd name="connsiteY3" fmla="*/ 297180 h 708660"/>
              <a:gd name="connsiteX4" fmla="*/ 1089660 w 4937760"/>
              <a:gd name="connsiteY4" fmla="*/ 121920 h 708660"/>
              <a:gd name="connsiteX5" fmla="*/ 1211580 w 4937760"/>
              <a:gd name="connsiteY5" fmla="*/ 259080 h 708660"/>
              <a:gd name="connsiteX6" fmla="*/ 1303020 w 4937760"/>
              <a:gd name="connsiteY6" fmla="*/ 274320 h 708660"/>
              <a:gd name="connsiteX7" fmla="*/ 1333500 w 4937760"/>
              <a:gd name="connsiteY7" fmla="*/ 228600 h 708660"/>
              <a:gd name="connsiteX8" fmla="*/ 1447800 w 4937760"/>
              <a:gd name="connsiteY8" fmla="*/ 167640 h 708660"/>
              <a:gd name="connsiteX9" fmla="*/ 1775460 w 4937760"/>
              <a:gd name="connsiteY9" fmla="*/ 114300 h 708660"/>
              <a:gd name="connsiteX10" fmla="*/ 1775460 w 4937760"/>
              <a:gd name="connsiteY10" fmla="*/ 114300 h 708660"/>
              <a:gd name="connsiteX11" fmla="*/ 1935480 w 4937760"/>
              <a:gd name="connsiteY11" fmla="*/ 91440 h 708660"/>
              <a:gd name="connsiteX12" fmla="*/ 2087880 w 4937760"/>
              <a:gd name="connsiteY12" fmla="*/ 45720 h 708660"/>
              <a:gd name="connsiteX13" fmla="*/ 2194560 w 4937760"/>
              <a:gd name="connsiteY13" fmla="*/ 91440 h 708660"/>
              <a:gd name="connsiteX14" fmla="*/ 2331720 w 4937760"/>
              <a:gd name="connsiteY14" fmla="*/ 0 h 708660"/>
              <a:gd name="connsiteX15" fmla="*/ 2537460 w 4937760"/>
              <a:gd name="connsiteY15" fmla="*/ 15240 h 708660"/>
              <a:gd name="connsiteX16" fmla="*/ 2659380 w 4937760"/>
              <a:gd name="connsiteY16" fmla="*/ 83820 h 708660"/>
              <a:gd name="connsiteX17" fmla="*/ 2994660 w 4937760"/>
              <a:gd name="connsiteY17" fmla="*/ 129540 h 708660"/>
              <a:gd name="connsiteX18" fmla="*/ 3093720 w 4937760"/>
              <a:gd name="connsiteY18" fmla="*/ 129540 h 708660"/>
              <a:gd name="connsiteX19" fmla="*/ 3413760 w 4937760"/>
              <a:gd name="connsiteY19" fmla="*/ 266700 h 708660"/>
              <a:gd name="connsiteX20" fmla="*/ 3680460 w 4937760"/>
              <a:gd name="connsiteY20" fmla="*/ 388620 h 708660"/>
              <a:gd name="connsiteX21" fmla="*/ 3992880 w 4937760"/>
              <a:gd name="connsiteY21" fmla="*/ 518160 h 708660"/>
              <a:gd name="connsiteX22" fmla="*/ 4351020 w 4937760"/>
              <a:gd name="connsiteY22" fmla="*/ 594360 h 708660"/>
              <a:gd name="connsiteX23" fmla="*/ 4678680 w 4937760"/>
              <a:gd name="connsiteY23" fmla="*/ 670560 h 708660"/>
              <a:gd name="connsiteX24" fmla="*/ 4937760 w 4937760"/>
              <a:gd name="connsiteY24" fmla="*/ 7086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37760" h="708660">
                <a:moveTo>
                  <a:pt x="0" y="358140"/>
                </a:moveTo>
                <a:lnTo>
                  <a:pt x="434340" y="335280"/>
                </a:lnTo>
                <a:lnTo>
                  <a:pt x="563880" y="327660"/>
                </a:lnTo>
                <a:lnTo>
                  <a:pt x="655320" y="297180"/>
                </a:lnTo>
                <a:lnTo>
                  <a:pt x="1089660" y="121920"/>
                </a:lnTo>
                <a:lnTo>
                  <a:pt x="1211580" y="259080"/>
                </a:lnTo>
                <a:lnTo>
                  <a:pt x="1303020" y="274320"/>
                </a:lnTo>
                <a:lnTo>
                  <a:pt x="1333500" y="228600"/>
                </a:lnTo>
                <a:lnTo>
                  <a:pt x="1447800" y="167640"/>
                </a:lnTo>
                <a:lnTo>
                  <a:pt x="1775460" y="114300"/>
                </a:lnTo>
                <a:lnTo>
                  <a:pt x="1775460" y="114300"/>
                </a:lnTo>
                <a:lnTo>
                  <a:pt x="1935480" y="91440"/>
                </a:lnTo>
                <a:lnTo>
                  <a:pt x="2087880" y="45720"/>
                </a:lnTo>
                <a:lnTo>
                  <a:pt x="2194560" y="91440"/>
                </a:lnTo>
                <a:lnTo>
                  <a:pt x="2331720" y="0"/>
                </a:lnTo>
                <a:lnTo>
                  <a:pt x="2537460" y="15240"/>
                </a:lnTo>
                <a:lnTo>
                  <a:pt x="2659380" y="83820"/>
                </a:lnTo>
                <a:lnTo>
                  <a:pt x="2994660" y="129540"/>
                </a:lnTo>
                <a:lnTo>
                  <a:pt x="3093720" y="129540"/>
                </a:lnTo>
                <a:lnTo>
                  <a:pt x="3413760" y="266700"/>
                </a:lnTo>
                <a:lnTo>
                  <a:pt x="3680460" y="388620"/>
                </a:lnTo>
                <a:lnTo>
                  <a:pt x="3992880" y="518160"/>
                </a:lnTo>
                <a:lnTo>
                  <a:pt x="4351020" y="594360"/>
                </a:lnTo>
                <a:lnTo>
                  <a:pt x="4678680" y="670560"/>
                </a:lnTo>
                <a:lnTo>
                  <a:pt x="4937760" y="7086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20/2020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CAX08/09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25/09/2020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3,38  MWh/mês </a:t>
            </a:r>
            <a:r>
              <a:rPr lang="pt-BR" sz="1600" b="1" dirty="0"/>
              <a:t> </a:t>
            </a:r>
            <a:r>
              <a:rPr lang="pt-BR" sz="1600" dirty="0"/>
              <a:t>R$ 10.148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274096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274097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endParaRPr lang="pt-BR" sz="1600" dirty="0"/>
          </a:p>
        </p:txBody>
      </p:sp>
      <p:pic>
        <p:nvPicPr>
          <p:cNvPr id="3074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12" y="1166881"/>
            <a:ext cx="6124575" cy="44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853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21/2020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FRUU14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21/10/2020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2,31 MWh/mês </a:t>
            </a:r>
            <a:r>
              <a:rPr lang="pt-BR" sz="1600" b="1" dirty="0"/>
              <a:t> </a:t>
            </a:r>
            <a:r>
              <a:rPr lang="pt-BR" sz="1600" dirty="0"/>
              <a:t>R$ 6.929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278701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278467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 transferência de 16% da carga (1573 clientes BT e 5 RU) por acesso mais curto a SE de </a:t>
            </a:r>
            <a:r>
              <a:rPr lang="pt-BR" sz="1600" b="1" dirty="0"/>
              <a:t>1,14 km</a:t>
            </a:r>
            <a:r>
              <a:rPr lang="pt-BR" sz="1600" dirty="0"/>
              <a:t>, com melhoria de 0,51% do nível de tensão.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 manobra pode ser feita via telecomando.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27" y="1052212"/>
            <a:ext cx="6120245" cy="519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2954797" y="1859028"/>
            <a:ext cx="4216820" cy="2342678"/>
          </a:xfrm>
          <a:custGeom>
            <a:avLst/>
            <a:gdLst>
              <a:gd name="connsiteX0" fmla="*/ 0 w 4216820"/>
              <a:gd name="connsiteY0" fmla="*/ 0 h 2342678"/>
              <a:gd name="connsiteX1" fmla="*/ 1428277 w 4216820"/>
              <a:gd name="connsiteY1" fmla="*/ 1156225 h 2342678"/>
              <a:gd name="connsiteX2" fmla="*/ 2743200 w 4216820"/>
              <a:gd name="connsiteY2" fmla="*/ 1171339 h 2342678"/>
              <a:gd name="connsiteX3" fmla="*/ 2780985 w 4216820"/>
              <a:gd name="connsiteY3" fmla="*/ 634790 h 2342678"/>
              <a:gd name="connsiteX4" fmla="*/ 3559358 w 4216820"/>
              <a:gd name="connsiteY4" fmla="*/ 672575 h 2342678"/>
              <a:gd name="connsiteX5" fmla="*/ 4209263 w 4216820"/>
              <a:gd name="connsiteY5" fmla="*/ 1027755 h 2342678"/>
              <a:gd name="connsiteX6" fmla="*/ 4216820 w 4216820"/>
              <a:gd name="connsiteY6" fmla="*/ 2342678 h 2342678"/>
              <a:gd name="connsiteX7" fmla="*/ 4058122 w 4216820"/>
              <a:gd name="connsiteY7" fmla="*/ 2327564 h 23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6820" h="2342678">
                <a:moveTo>
                  <a:pt x="0" y="0"/>
                </a:moveTo>
                <a:lnTo>
                  <a:pt x="1428277" y="1156225"/>
                </a:lnTo>
                <a:lnTo>
                  <a:pt x="2743200" y="1171339"/>
                </a:lnTo>
                <a:lnTo>
                  <a:pt x="2780985" y="634790"/>
                </a:lnTo>
                <a:lnTo>
                  <a:pt x="3559358" y="672575"/>
                </a:lnTo>
                <a:lnTo>
                  <a:pt x="4209263" y="1027755"/>
                </a:lnTo>
                <a:lnTo>
                  <a:pt x="4216820" y="2342678"/>
                </a:lnTo>
                <a:lnTo>
                  <a:pt x="4058122" y="2327564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954797" y="1843914"/>
            <a:ext cx="2750757" cy="1314922"/>
          </a:xfrm>
          <a:custGeom>
            <a:avLst/>
            <a:gdLst>
              <a:gd name="connsiteX0" fmla="*/ 0 w 2750757"/>
              <a:gd name="connsiteY0" fmla="*/ 0 h 1314922"/>
              <a:gd name="connsiteX1" fmla="*/ 1428277 w 2750757"/>
              <a:gd name="connsiteY1" fmla="*/ 1178896 h 1314922"/>
              <a:gd name="connsiteX2" fmla="*/ 2750757 w 2750757"/>
              <a:gd name="connsiteY2" fmla="*/ 1171339 h 1314922"/>
              <a:gd name="connsiteX3" fmla="*/ 2720529 w 2750757"/>
              <a:gd name="connsiteY3" fmla="*/ 1314922 h 131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0757" h="1314922">
                <a:moveTo>
                  <a:pt x="0" y="0"/>
                </a:moveTo>
                <a:lnTo>
                  <a:pt x="1428277" y="1178896"/>
                </a:lnTo>
                <a:lnTo>
                  <a:pt x="2750757" y="1171339"/>
                </a:lnTo>
                <a:lnTo>
                  <a:pt x="2720529" y="1314922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5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22/2020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LBD02/05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26/10/2020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3,62 MWh/mês -</a:t>
            </a:r>
            <a:r>
              <a:rPr lang="pt-BR" sz="1600" b="1" dirty="0"/>
              <a:t> </a:t>
            </a:r>
            <a:r>
              <a:rPr lang="pt-BR" sz="1600" dirty="0"/>
              <a:t>R$ 10.864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330257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280754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 alimentação de 9% da carga do alimentador LBD02 (8 clientes BT e 184 rurais) pelo alimentador LBD05, com acesso à SE por um caminho </a:t>
            </a:r>
            <a:r>
              <a:rPr lang="pt-BR" sz="1600" b="1" dirty="0"/>
              <a:t>11,63 km </a:t>
            </a:r>
            <a:r>
              <a:rPr lang="pt-BR" sz="1600" dirty="0"/>
              <a:t>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 BRT320408 teve o sentido do fluxo invertido. </a:t>
            </a:r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4536" y="1153391"/>
            <a:ext cx="5870864" cy="45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3151279" y="1254466"/>
            <a:ext cx="4511544" cy="4375517"/>
          </a:xfrm>
          <a:custGeom>
            <a:avLst/>
            <a:gdLst>
              <a:gd name="connsiteX0" fmla="*/ 4511544 w 4511544"/>
              <a:gd name="connsiteY0" fmla="*/ 0 h 4375517"/>
              <a:gd name="connsiteX1" fmla="*/ 4398189 w 4511544"/>
              <a:gd name="connsiteY1" fmla="*/ 83127 h 4375517"/>
              <a:gd name="connsiteX2" fmla="*/ 4466202 w 4511544"/>
              <a:gd name="connsiteY2" fmla="*/ 136027 h 4375517"/>
              <a:gd name="connsiteX3" fmla="*/ 4466202 w 4511544"/>
              <a:gd name="connsiteY3" fmla="*/ 136027 h 4375517"/>
              <a:gd name="connsiteX4" fmla="*/ 4428417 w 4511544"/>
              <a:gd name="connsiteY4" fmla="*/ 272053 h 4375517"/>
              <a:gd name="connsiteX5" fmla="*/ 4443531 w 4511544"/>
              <a:gd name="connsiteY5" fmla="*/ 362737 h 4375517"/>
              <a:gd name="connsiteX6" fmla="*/ 4254605 w 4511544"/>
              <a:gd name="connsiteY6" fmla="*/ 551663 h 4375517"/>
              <a:gd name="connsiteX7" fmla="*/ 3982552 w 4511544"/>
              <a:gd name="connsiteY7" fmla="*/ 778374 h 4375517"/>
              <a:gd name="connsiteX8" fmla="*/ 3740728 w 4511544"/>
              <a:gd name="connsiteY8" fmla="*/ 944628 h 4375517"/>
              <a:gd name="connsiteX9" fmla="*/ 3309977 w 4511544"/>
              <a:gd name="connsiteY9" fmla="*/ 1088212 h 4375517"/>
              <a:gd name="connsiteX10" fmla="*/ 2901898 w 4511544"/>
              <a:gd name="connsiteY10" fmla="*/ 1209124 h 4375517"/>
              <a:gd name="connsiteX11" fmla="*/ 2796100 w 4511544"/>
              <a:gd name="connsiteY11" fmla="*/ 1231795 h 4375517"/>
              <a:gd name="connsiteX12" fmla="*/ 2750757 w 4511544"/>
              <a:gd name="connsiteY12" fmla="*/ 1352708 h 4375517"/>
              <a:gd name="connsiteX13" fmla="*/ 2788542 w 4511544"/>
              <a:gd name="connsiteY13" fmla="*/ 1481177 h 4375517"/>
              <a:gd name="connsiteX14" fmla="*/ 2637402 w 4511544"/>
              <a:gd name="connsiteY14" fmla="*/ 1632317 h 4375517"/>
              <a:gd name="connsiteX15" fmla="*/ 2410691 w 4511544"/>
              <a:gd name="connsiteY15" fmla="*/ 1723002 h 4375517"/>
              <a:gd name="connsiteX16" fmla="*/ 2206652 w 4511544"/>
              <a:gd name="connsiteY16" fmla="*/ 1760787 h 4375517"/>
              <a:gd name="connsiteX17" fmla="*/ 1828800 w 4511544"/>
              <a:gd name="connsiteY17" fmla="*/ 2010169 h 4375517"/>
              <a:gd name="connsiteX18" fmla="*/ 1511405 w 4511544"/>
              <a:gd name="connsiteY18" fmla="*/ 2206651 h 4375517"/>
              <a:gd name="connsiteX19" fmla="*/ 1443392 w 4511544"/>
              <a:gd name="connsiteY19" fmla="*/ 2327564 h 4375517"/>
              <a:gd name="connsiteX20" fmla="*/ 1027756 w 4511544"/>
              <a:gd name="connsiteY20" fmla="*/ 2486261 h 4375517"/>
              <a:gd name="connsiteX21" fmla="*/ 876615 w 4511544"/>
              <a:gd name="connsiteY21" fmla="*/ 2546717 h 4375517"/>
              <a:gd name="connsiteX22" fmla="*/ 158698 w 4511544"/>
              <a:gd name="connsiteY22" fmla="*/ 3234407 h 4375517"/>
              <a:gd name="connsiteX23" fmla="*/ 22671 w 4511544"/>
              <a:gd name="connsiteY23" fmla="*/ 3362876 h 4375517"/>
              <a:gd name="connsiteX24" fmla="*/ 0 w 4511544"/>
              <a:gd name="connsiteY24" fmla="*/ 3461117 h 4375517"/>
              <a:gd name="connsiteX25" fmla="*/ 105799 w 4511544"/>
              <a:gd name="connsiteY25" fmla="*/ 3650043 h 4375517"/>
              <a:gd name="connsiteX26" fmla="*/ 113356 w 4511544"/>
              <a:gd name="connsiteY26" fmla="*/ 3680271 h 4375517"/>
              <a:gd name="connsiteX27" fmla="*/ 347623 w 4511544"/>
              <a:gd name="connsiteY27" fmla="*/ 4050565 h 4375517"/>
              <a:gd name="connsiteX28" fmla="*/ 400523 w 4511544"/>
              <a:gd name="connsiteY28" fmla="*/ 4194149 h 4375517"/>
              <a:gd name="connsiteX29" fmla="*/ 536549 w 4511544"/>
              <a:gd name="connsiteY29" fmla="*/ 4269719 h 4375517"/>
              <a:gd name="connsiteX30" fmla="*/ 581891 w 4511544"/>
              <a:gd name="connsiteY30" fmla="*/ 4375517 h 4375517"/>
              <a:gd name="connsiteX31" fmla="*/ 672576 w 4511544"/>
              <a:gd name="connsiteY31" fmla="*/ 4345289 h 4375517"/>
              <a:gd name="connsiteX32" fmla="*/ 748146 w 4511544"/>
              <a:gd name="connsiteY32" fmla="*/ 4360403 h 4375517"/>
              <a:gd name="connsiteX33" fmla="*/ 861501 w 4511544"/>
              <a:gd name="connsiteY33" fmla="*/ 4307504 h 4375517"/>
              <a:gd name="connsiteX34" fmla="*/ 914400 w 4511544"/>
              <a:gd name="connsiteY34" fmla="*/ 4194149 h 4375517"/>
              <a:gd name="connsiteX35" fmla="*/ 929514 w 4511544"/>
              <a:gd name="connsiteY35" fmla="*/ 4141250 h 4375517"/>
              <a:gd name="connsiteX36" fmla="*/ 929514 w 4511544"/>
              <a:gd name="connsiteY36" fmla="*/ 4141250 h 4375517"/>
              <a:gd name="connsiteX37" fmla="*/ 1080655 w 4511544"/>
              <a:gd name="connsiteY37" fmla="*/ 4073236 h 4375517"/>
              <a:gd name="connsiteX38" fmla="*/ 1095769 w 4511544"/>
              <a:gd name="connsiteY38" fmla="*/ 4020337 h 4375517"/>
              <a:gd name="connsiteX39" fmla="*/ 1262023 w 4511544"/>
              <a:gd name="connsiteY39" fmla="*/ 4012780 h 4375517"/>
              <a:gd name="connsiteX40" fmla="*/ 1345151 w 4511544"/>
              <a:gd name="connsiteY40" fmla="*/ 3997666 h 437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1544" h="4375517">
                <a:moveTo>
                  <a:pt x="4511544" y="0"/>
                </a:moveTo>
                <a:lnTo>
                  <a:pt x="4398189" y="83127"/>
                </a:lnTo>
                <a:lnTo>
                  <a:pt x="4466202" y="136027"/>
                </a:lnTo>
                <a:lnTo>
                  <a:pt x="4466202" y="136027"/>
                </a:lnTo>
                <a:lnTo>
                  <a:pt x="4428417" y="272053"/>
                </a:lnTo>
                <a:lnTo>
                  <a:pt x="4443531" y="362737"/>
                </a:lnTo>
                <a:lnTo>
                  <a:pt x="4254605" y="551663"/>
                </a:lnTo>
                <a:lnTo>
                  <a:pt x="3982552" y="778374"/>
                </a:lnTo>
                <a:lnTo>
                  <a:pt x="3740728" y="944628"/>
                </a:lnTo>
                <a:lnTo>
                  <a:pt x="3309977" y="1088212"/>
                </a:lnTo>
                <a:lnTo>
                  <a:pt x="2901898" y="1209124"/>
                </a:lnTo>
                <a:lnTo>
                  <a:pt x="2796100" y="1231795"/>
                </a:lnTo>
                <a:lnTo>
                  <a:pt x="2750757" y="1352708"/>
                </a:lnTo>
                <a:lnTo>
                  <a:pt x="2788542" y="1481177"/>
                </a:lnTo>
                <a:lnTo>
                  <a:pt x="2637402" y="1632317"/>
                </a:lnTo>
                <a:lnTo>
                  <a:pt x="2410691" y="1723002"/>
                </a:lnTo>
                <a:lnTo>
                  <a:pt x="2206652" y="1760787"/>
                </a:lnTo>
                <a:lnTo>
                  <a:pt x="1828800" y="2010169"/>
                </a:lnTo>
                <a:lnTo>
                  <a:pt x="1511405" y="2206651"/>
                </a:lnTo>
                <a:lnTo>
                  <a:pt x="1443392" y="2327564"/>
                </a:lnTo>
                <a:lnTo>
                  <a:pt x="1027756" y="2486261"/>
                </a:lnTo>
                <a:lnTo>
                  <a:pt x="876615" y="2546717"/>
                </a:lnTo>
                <a:lnTo>
                  <a:pt x="158698" y="3234407"/>
                </a:lnTo>
                <a:lnTo>
                  <a:pt x="22671" y="3362876"/>
                </a:lnTo>
                <a:lnTo>
                  <a:pt x="0" y="3461117"/>
                </a:lnTo>
                <a:lnTo>
                  <a:pt x="105799" y="3650043"/>
                </a:lnTo>
                <a:lnTo>
                  <a:pt x="113356" y="3680271"/>
                </a:lnTo>
                <a:lnTo>
                  <a:pt x="347623" y="4050565"/>
                </a:lnTo>
                <a:lnTo>
                  <a:pt x="400523" y="4194149"/>
                </a:lnTo>
                <a:lnTo>
                  <a:pt x="536549" y="4269719"/>
                </a:lnTo>
                <a:lnTo>
                  <a:pt x="581891" y="4375517"/>
                </a:lnTo>
                <a:lnTo>
                  <a:pt x="672576" y="4345289"/>
                </a:lnTo>
                <a:lnTo>
                  <a:pt x="748146" y="4360403"/>
                </a:lnTo>
                <a:lnTo>
                  <a:pt x="861501" y="4307504"/>
                </a:lnTo>
                <a:lnTo>
                  <a:pt x="914400" y="4194149"/>
                </a:lnTo>
                <a:lnTo>
                  <a:pt x="929514" y="4141250"/>
                </a:lnTo>
                <a:lnTo>
                  <a:pt x="929514" y="4141250"/>
                </a:lnTo>
                <a:lnTo>
                  <a:pt x="1080655" y="4073236"/>
                </a:lnTo>
                <a:lnTo>
                  <a:pt x="1095769" y="4020337"/>
                </a:lnTo>
                <a:lnTo>
                  <a:pt x="1262023" y="4012780"/>
                </a:lnTo>
                <a:lnTo>
                  <a:pt x="1345151" y="3997666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7557025" y="1269580"/>
            <a:ext cx="1262023" cy="1420721"/>
          </a:xfrm>
          <a:custGeom>
            <a:avLst/>
            <a:gdLst>
              <a:gd name="connsiteX0" fmla="*/ 68013 w 1262023"/>
              <a:gd name="connsiteY0" fmla="*/ 0 h 1420721"/>
              <a:gd name="connsiteX1" fmla="*/ 0 w 1262023"/>
              <a:gd name="connsiteY1" fmla="*/ 75570 h 1420721"/>
              <a:gd name="connsiteX2" fmla="*/ 68013 w 1262023"/>
              <a:gd name="connsiteY2" fmla="*/ 120913 h 1420721"/>
              <a:gd name="connsiteX3" fmla="*/ 15114 w 1262023"/>
              <a:gd name="connsiteY3" fmla="*/ 241825 h 1420721"/>
              <a:gd name="connsiteX4" fmla="*/ 30228 w 1262023"/>
              <a:gd name="connsiteY4" fmla="*/ 324952 h 1420721"/>
              <a:gd name="connsiteX5" fmla="*/ 30228 w 1262023"/>
              <a:gd name="connsiteY5" fmla="*/ 324952 h 1420721"/>
              <a:gd name="connsiteX6" fmla="*/ 113355 w 1262023"/>
              <a:gd name="connsiteY6" fmla="*/ 377851 h 1420721"/>
              <a:gd name="connsiteX7" fmla="*/ 317395 w 1262023"/>
              <a:gd name="connsiteY7" fmla="*/ 392965 h 1420721"/>
              <a:gd name="connsiteX8" fmla="*/ 476092 w 1262023"/>
              <a:gd name="connsiteY8" fmla="*/ 392965 h 1420721"/>
              <a:gd name="connsiteX9" fmla="*/ 589448 w 1262023"/>
              <a:gd name="connsiteY9" fmla="*/ 415637 h 1420721"/>
              <a:gd name="connsiteX10" fmla="*/ 763259 w 1262023"/>
              <a:gd name="connsiteY10" fmla="*/ 483650 h 1420721"/>
              <a:gd name="connsiteX11" fmla="*/ 801044 w 1262023"/>
              <a:gd name="connsiteY11" fmla="*/ 506321 h 1420721"/>
              <a:gd name="connsiteX12" fmla="*/ 801044 w 1262023"/>
              <a:gd name="connsiteY12" fmla="*/ 589448 h 1420721"/>
              <a:gd name="connsiteX13" fmla="*/ 884172 w 1262023"/>
              <a:gd name="connsiteY13" fmla="*/ 748146 h 1420721"/>
              <a:gd name="connsiteX14" fmla="*/ 1020198 w 1262023"/>
              <a:gd name="connsiteY14" fmla="*/ 914400 h 1420721"/>
              <a:gd name="connsiteX15" fmla="*/ 1125996 w 1262023"/>
              <a:gd name="connsiteY15" fmla="*/ 1088212 h 1420721"/>
              <a:gd name="connsiteX16" fmla="*/ 1246909 w 1262023"/>
              <a:gd name="connsiteY16" fmla="*/ 1314922 h 1420721"/>
              <a:gd name="connsiteX17" fmla="*/ 1262023 w 1262023"/>
              <a:gd name="connsiteY17" fmla="*/ 1337594 h 1420721"/>
              <a:gd name="connsiteX18" fmla="*/ 1171339 w 1262023"/>
              <a:gd name="connsiteY18" fmla="*/ 1337594 h 1420721"/>
              <a:gd name="connsiteX19" fmla="*/ 1194010 w 1262023"/>
              <a:gd name="connsiteY19" fmla="*/ 1360265 h 1420721"/>
              <a:gd name="connsiteX20" fmla="*/ 672575 w 1262023"/>
              <a:gd name="connsiteY20" fmla="*/ 1420721 h 142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62023" h="1420721">
                <a:moveTo>
                  <a:pt x="68013" y="0"/>
                </a:moveTo>
                <a:lnTo>
                  <a:pt x="0" y="75570"/>
                </a:lnTo>
                <a:lnTo>
                  <a:pt x="68013" y="120913"/>
                </a:lnTo>
                <a:lnTo>
                  <a:pt x="15114" y="241825"/>
                </a:lnTo>
                <a:lnTo>
                  <a:pt x="30228" y="324952"/>
                </a:lnTo>
                <a:lnTo>
                  <a:pt x="30228" y="324952"/>
                </a:lnTo>
                <a:lnTo>
                  <a:pt x="113355" y="377851"/>
                </a:lnTo>
                <a:lnTo>
                  <a:pt x="317395" y="392965"/>
                </a:lnTo>
                <a:lnTo>
                  <a:pt x="476092" y="392965"/>
                </a:lnTo>
                <a:lnTo>
                  <a:pt x="589448" y="415637"/>
                </a:lnTo>
                <a:lnTo>
                  <a:pt x="763259" y="483650"/>
                </a:lnTo>
                <a:lnTo>
                  <a:pt x="801044" y="506321"/>
                </a:lnTo>
                <a:lnTo>
                  <a:pt x="801044" y="589448"/>
                </a:lnTo>
                <a:lnTo>
                  <a:pt x="884172" y="748146"/>
                </a:lnTo>
                <a:lnTo>
                  <a:pt x="1020198" y="914400"/>
                </a:lnTo>
                <a:lnTo>
                  <a:pt x="1125996" y="1088212"/>
                </a:lnTo>
                <a:lnTo>
                  <a:pt x="1246909" y="1314922"/>
                </a:lnTo>
                <a:lnTo>
                  <a:pt x="1262023" y="1337594"/>
                </a:lnTo>
                <a:lnTo>
                  <a:pt x="1171339" y="1337594"/>
                </a:lnTo>
                <a:lnTo>
                  <a:pt x="1194010" y="1360265"/>
                </a:lnTo>
                <a:lnTo>
                  <a:pt x="672575" y="1420721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4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4" y="1064866"/>
            <a:ext cx="5967411" cy="397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23/2020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CETU09/11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10/11/2020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12,46 MWh/mês – R$ 37.346/ano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302068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257774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15% da carga do alim CETU09 (2140 BT, 13 RU e 4 MT) para o CETU11, mais vazio, originalmente concebido p/ atender o cliente de MT BRUMAFER em 2012 e que até hoje não realizou a carga. 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sp>
        <p:nvSpPr>
          <p:cNvPr id="3" name="Oval 2"/>
          <p:cNvSpPr/>
          <p:nvPr/>
        </p:nvSpPr>
        <p:spPr>
          <a:xfrm>
            <a:off x="8158316" y="1064866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194111" y="1931641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20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3/2020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870791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PMSU15</a:t>
            </a:r>
            <a:r>
              <a:rPr lang="pt-BR" sz="1600" dirty="0"/>
              <a:t>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25/05/2020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0,84 MWh/mês R$ 2.510/ano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376861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188906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o acesso à SE de 3453 clientes de BT, 5 clientes de MT e 151 clientes rurais, correspondendo a 49% da carga do alimentador, será feito pelo cabo de 150mm2, eliminando estrangulamento do cabo 1/0 AWG.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090613"/>
            <a:ext cx="59245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4453247" y="1104405"/>
            <a:ext cx="3194462" cy="3687289"/>
          </a:xfrm>
          <a:custGeom>
            <a:avLst/>
            <a:gdLst>
              <a:gd name="connsiteX0" fmla="*/ 451262 w 3194462"/>
              <a:gd name="connsiteY0" fmla="*/ 0 h 3687289"/>
              <a:gd name="connsiteX1" fmla="*/ 83127 w 3194462"/>
              <a:gd name="connsiteY1" fmla="*/ 475013 h 3687289"/>
              <a:gd name="connsiteX2" fmla="*/ 0 w 3194462"/>
              <a:gd name="connsiteY2" fmla="*/ 718457 h 3687289"/>
              <a:gd name="connsiteX3" fmla="*/ 47501 w 3194462"/>
              <a:gd name="connsiteY3" fmla="*/ 1050966 h 3687289"/>
              <a:gd name="connsiteX4" fmla="*/ 178130 w 3194462"/>
              <a:gd name="connsiteY4" fmla="*/ 1270660 h 3687289"/>
              <a:gd name="connsiteX5" fmla="*/ 504701 w 3194462"/>
              <a:gd name="connsiteY5" fmla="*/ 1525979 h 3687289"/>
              <a:gd name="connsiteX6" fmla="*/ 219693 w 3194462"/>
              <a:gd name="connsiteY6" fmla="*/ 1650670 h 3687289"/>
              <a:gd name="connsiteX7" fmla="*/ 3194462 w 3194462"/>
              <a:gd name="connsiteY7" fmla="*/ 3687289 h 368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4462" h="3687289">
                <a:moveTo>
                  <a:pt x="451262" y="0"/>
                </a:moveTo>
                <a:lnTo>
                  <a:pt x="83127" y="475013"/>
                </a:lnTo>
                <a:lnTo>
                  <a:pt x="0" y="718457"/>
                </a:lnTo>
                <a:lnTo>
                  <a:pt x="47501" y="1050966"/>
                </a:lnTo>
                <a:lnTo>
                  <a:pt x="178130" y="1270660"/>
                </a:lnTo>
                <a:lnTo>
                  <a:pt x="504701" y="1525979"/>
                </a:lnTo>
                <a:lnTo>
                  <a:pt x="219693" y="1650670"/>
                </a:lnTo>
                <a:lnTo>
                  <a:pt x="3194462" y="3687289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476997" y="1104405"/>
            <a:ext cx="3467595" cy="3521034"/>
          </a:xfrm>
          <a:custGeom>
            <a:avLst/>
            <a:gdLst>
              <a:gd name="connsiteX0" fmla="*/ 433450 w 3467595"/>
              <a:gd name="connsiteY0" fmla="*/ 0 h 3521034"/>
              <a:gd name="connsiteX1" fmla="*/ 433450 w 3467595"/>
              <a:gd name="connsiteY1" fmla="*/ 0 h 3521034"/>
              <a:gd name="connsiteX2" fmla="*/ 148442 w 3467595"/>
              <a:gd name="connsiteY2" fmla="*/ 338447 h 3521034"/>
              <a:gd name="connsiteX3" fmla="*/ 5938 w 3467595"/>
              <a:gd name="connsiteY3" fmla="*/ 593766 h 3521034"/>
              <a:gd name="connsiteX4" fmla="*/ 0 w 3467595"/>
              <a:gd name="connsiteY4" fmla="*/ 908463 h 3521034"/>
              <a:gd name="connsiteX5" fmla="*/ 136567 w 3467595"/>
              <a:gd name="connsiteY5" fmla="*/ 1246909 h 3521034"/>
              <a:gd name="connsiteX6" fmla="*/ 730333 w 3467595"/>
              <a:gd name="connsiteY6" fmla="*/ 1704109 h 3521034"/>
              <a:gd name="connsiteX7" fmla="*/ 789709 w 3467595"/>
              <a:gd name="connsiteY7" fmla="*/ 1727860 h 3521034"/>
              <a:gd name="connsiteX8" fmla="*/ 2280063 w 3467595"/>
              <a:gd name="connsiteY8" fmla="*/ 2749138 h 3521034"/>
              <a:gd name="connsiteX9" fmla="*/ 3467595 w 3467595"/>
              <a:gd name="connsiteY9" fmla="*/ 3521034 h 35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7595" h="3521034">
                <a:moveTo>
                  <a:pt x="433450" y="0"/>
                </a:moveTo>
                <a:lnTo>
                  <a:pt x="433450" y="0"/>
                </a:lnTo>
                <a:lnTo>
                  <a:pt x="148442" y="338447"/>
                </a:lnTo>
                <a:lnTo>
                  <a:pt x="5938" y="593766"/>
                </a:lnTo>
                <a:lnTo>
                  <a:pt x="0" y="908463"/>
                </a:lnTo>
                <a:lnTo>
                  <a:pt x="136567" y="1246909"/>
                </a:lnTo>
                <a:lnTo>
                  <a:pt x="730333" y="1704109"/>
                </a:lnTo>
                <a:lnTo>
                  <a:pt x="789709" y="1727860"/>
                </a:lnTo>
                <a:lnTo>
                  <a:pt x="2280063" y="2749138"/>
                </a:lnTo>
                <a:lnTo>
                  <a:pt x="3467595" y="3521034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4/2020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3076012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IIU12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01/06/2020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4,48 MWh/mês R$ 13.429/ano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162316 (DistSE: 23,25km)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297374 (DistSE: 30,42km)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Esta manobra propõe a alimentação de 10% da carga do alimentador (2 clientes BT e 217 rurais) por um caminho </a:t>
            </a:r>
            <a:r>
              <a:rPr lang="pt-BR" sz="1600" b="1" dirty="0"/>
              <a:t>7,17 km</a:t>
            </a:r>
            <a:r>
              <a:rPr lang="pt-BR" sz="1600" dirty="0"/>
              <a:t> mais curto à SE. 			 A manobra causa uma queda de </a:t>
            </a:r>
            <a:r>
              <a:rPr lang="pt-BR" sz="1600" b="1" dirty="0"/>
              <a:t>0,0072 pu</a:t>
            </a:r>
            <a:r>
              <a:rPr lang="pt-BR" sz="1600" dirty="0"/>
              <a:t> na nova chave NA, em comparação com uma melhoria de </a:t>
            </a:r>
            <a:r>
              <a:rPr lang="pt-BR" sz="1600" b="1" dirty="0"/>
              <a:t>0,0113 pu</a:t>
            </a:r>
            <a:r>
              <a:rPr lang="pt-BR" sz="1600" dirty="0"/>
              <a:t> na cidade de </a:t>
            </a:r>
            <a:r>
              <a:rPr lang="pt-BR" sz="1600" b="1" dirty="0"/>
              <a:t>Ibiraci </a:t>
            </a:r>
            <a:endParaRPr lang="en-GB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08" y="1091044"/>
            <a:ext cx="5644792" cy="4322849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8057408" y="1086592"/>
            <a:ext cx="469075" cy="3788229"/>
          </a:xfrm>
          <a:custGeom>
            <a:avLst/>
            <a:gdLst>
              <a:gd name="connsiteX0" fmla="*/ 112815 w 469075"/>
              <a:gd name="connsiteY0" fmla="*/ 0 h 3788229"/>
              <a:gd name="connsiteX1" fmla="*/ 130628 w 469075"/>
              <a:gd name="connsiteY1" fmla="*/ 83127 h 3788229"/>
              <a:gd name="connsiteX2" fmla="*/ 47501 w 469075"/>
              <a:gd name="connsiteY2" fmla="*/ 273133 h 3788229"/>
              <a:gd name="connsiteX3" fmla="*/ 83127 w 469075"/>
              <a:gd name="connsiteY3" fmla="*/ 480951 h 3788229"/>
              <a:gd name="connsiteX4" fmla="*/ 59376 w 469075"/>
              <a:gd name="connsiteY4" fmla="*/ 694707 h 3788229"/>
              <a:gd name="connsiteX5" fmla="*/ 41563 w 469075"/>
              <a:gd name="connsiteY5" fmla="*/ 902525 h 3788229"/>
              <a:gd name="connsiteX6" fmla="*/ 77189 w 469075"/>
              <a:gd name="connsiteY6" fmla="*/ 1264722 h 3788229"/>
              <a:gd name="connsiteX7" fmla="*/ 89065 w 469075"/>
              <a:gd name="connsiteY7" fmla="*/ 1983179 h 3788229"/>
              <a:gd name="connsiteX8" fmla="*/ 106878 w 469075"/>
              <a:gd name="connsiteY8" fmla="*/ 2416629 h 3788229"/>
              <a:gd name="connsiteX9" fmla="*/ 0 w 469075"/>
              <a:gd name="connsiteY9" fmla="*/ 2683824 h 3788229"/>
              <a:gd name="connsiteX10" fmla="*/ 112815 w 469075"/>
              <a:gd name="connsiteY10" fmla="*/ 2832265 h 3788229"/>
              <a:gd name="connsiteX11" fmla="*/ 112815 w 469075"/>
              <a:gd name="connsiteY11" fmla="*/ 2885704 h 3788229"/>
              <a:gd name="connsiteX12" fmla="*/ 231569 w 469075"/>
              <a:gd name="connsiteY12" fmla="*/ 2992582 h 3788229"/>
              <a:gd name="connsiteX13" fmla="*/ 308758 w 469075"/>
              <a:gd name="connsiteY13" fmla="*/ 3123211 h 3788229"/>
              <a:gd name="connsiteX14" fmla="*/ 415636 w 469075"/>
              <a:gd name="connsiteY14" fmla="*/ 3218213 h 3788229"/>
              <a:gd name="connsiteX15" fmla="*/ 469075 w 469075"/>
              <a:gd name="connsiteY15" fmla="*/ 3313216 h 3788229"/>
              <a:gd name="connsiteX16" fmla="*/ 261257 w 469075"/>
              <a:gd name="connsiteY16" fmla="*/ 3336966 h 3788229"/>
              <a:gd name="connsiteX17" fmla="*/ 267195 w 469075"/>
              <a:gd name="connsiteY17" fmla="*/ 3390405 h 3788229"/>
              <a:gd name="connsiteX18" fmla="*/ 231569 w 469075"/>
              <a:gd name="connsiteY18" fmla="*/ 3479470 h 3788229"/>
              <a:gd name="connsiteX19" fmla="*/ 255319 w 469075"/>
              <a:gd name="connsiteY19" fmla="*/ 3515096 h 3788229"/>
              <a:gd name="connsiteX20" fmla="*/ 207818 w 469075"/>
              <a:gd name="connsiteY20" fmla="*/ 3716977 h 3788229"/>
              <a:gd name="connsiteX21" fmla="*/ 201880 w 469075"/>
              <a:gd name="connsiteY21" fmla="*/ 3770416 h 3788229"/>
              <a:gd name="connsiteX22" fmla="*/ 249382 w 469075"/>
              <a:gd name="connsiteY22" fmla="*/ 3788229 h 3788229"/>
              <a:gd name="connsiteX23" fmla="*/ 302821 w 469075"/>
              <a:gd name="connsiteY23" fmla="*/ 3758540 h 37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9075" h="3788229">
                <a:moveTo>
                  <a:pt x="112815" y="0"/>
                </a:moveTo>
                <a:lnTo>
                  <a:pt x="130628" y="83127"/>
                </a:lnTo>
                <a:lnTo>
                  <a:pt x="47501" y="273133"/>
                </a:lnTo>
                <a:lnTo>
                  <a:pt x="83127" y="480951"/>
                </a:lnTo>
                <a:lnTo>
                  <a:pt x="59376" y="694707"/>
                </a:lnTo>
                <a:lnTo>
                  <a:pt x="41563" y="902525"/>
                </a:lnTo>
                <a:lnTo>
                  <a:pt x="77189" y="1264722"/>
                </a:lnTo>
                <a:lnTo>
                  <a:pt x="89065" y="1983179"/>
                </a:lnTo>
                <a:lnTo>
                  <a:pt x="106878" y="2416629"/>
                </a:lnTo>
                <a:lnTo>
                  <a:pt x="0" y="2683824"/>
                </a:lnTo>
                <a:lnTo>
                  <a:pt x="112815" y="2832265"/>
                </a:lnTo>
                <a:lnTo>
                  <a:pt x="112815" y="2885704"/>
                </a:lnTo>
                <a:lnTo>
                  <a:pt x="231569" y="2992582"/>
                </a:lnTo>
                <a:lnTo>
                  <a:pt x="308758" y="3123211"/>
                </a:lnTo>
                <a:lnTo>
                  <a:pt x="415636" y="3218213"/>
                </a:lnTo>
                <a:lnTo>
                  <a:pt x="469075" y="3313216"/>
                </a:lnTo>
                <a:lnTo>
                  <a:pt x="261257" y="3336966"/>
                </a:lnTo>
                <a:lnTo>
                  <a:pt x="267195" y="3390405"/>
                </a:lnTo>
                <a:lnTo>
                  <a:pt x="231569" y="3479470"/>
                </a:lnTo>
                <a:lnTo>
                  <a:pt x="255319" y="3515096"/>
                </a:lnTo>
                <a:lnTo>
                  <a:pt x="207818" y="3716977"/>
                </a:lnTo>
                <a:lnTo>
                  <a:pt x="201880" y="3770416"/>
                </a:lnTo>
                <a:lnTo>
                  <a:pt x="249382" y="3788229"/>
                </a:lnTo>
                <a:lnTo>
                  <a:pt x="302821" y="375854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4524499" y="4411683"/>
            <a:ext cx="3871356" cy="991590"/>
          </a:xfrm>
          <a:custGeom>
            <a:avLst/>
            <a:gdLst>
              <a:gd name="connsiteX0" fmla="*/ 3806041 w 3871356"/>
              <a:gd name="connsiteY0" fmla="*/ 427512 h 991590"/>
              <a:gd name="connsiteX1" fmla="*/ 3871356 w 3871356"/>
              <a:gd name="connsiteY1" fmla="*/ 528452 h 991590"/>
              <a:gd name="connsiteX2" fmla="*/ 3794166 w 3871356"/>
              <a:gd name="connsiteY2" fmla="*/ 611579 h 991590"/>
              <a:gd name="connsiteX3" fmla="*/ 3699163 w 3871356"/>
              <a:gd name="connsiteY3" fmla="*/ 605642 h 991590"/>
              <a:gd name="connsiteX4" fmla="*/ 3705101 w 3871356"/>
              <a:gd name="connsiteY4" fmla="*/ 665018 h 991590"/>
              <a:gd name="connsiteX5" fmla="*/ 3473532 w 3871356"/>
              <a:gd name="connsiteY5" fmla="*/ 991590 h 991590"/>
              <a:gd name="connsiteX6" fmla="*/ 2660072 w 3871356"/>
              <a:gd name="connsiteY6" fmla="*/ 991590 h 991590"/>
              <a:gd name="connsiteX7" fmla="*/ 2125683 w 3871356"/>
              <a:gd name="connsiteY7" fmla="*/ 617517 h 991590"/>
              <a:gd name="connsiteX8" fmla="*/ 2066306 w 3871356"/>
              <a:gd name="connsiteY8" fmla="*/ 587829 h 991590"/>
              <a:gd name="connsiteX9" fmla="*/ 1448789 w 3871356"/>
              <a:gd name="connsiteY9" fmla="*/ 290946 h 991590"/>
              <a:gd name="connsiteX10" fmla="*/ 1312223 w 3871356"/>
              <a:gd name="connsiteY10" fmla="*/ 195943 h 991590"/>
              <a:gd name="connsiteX11" fmla="*/ 967839 w 3871356"/>
              <a:gd name="connsiteY11" fmla="*/ 95003 h 991590"/>
              <a:gd name="connsiteX12" fmla="*/ 730332 w 3871356"/>
              <a:gd name="connsiteY12" fmla="*/ 273133 h 991590"/>
              <a:gd name="connsiteX13" fmla="*/ 433449 w 3871356"/>
              <a:gd name="connsiteY13" fmla="*/ 118753 h 991590"/>
              <a:gd name="connsiteX14" fmla="*/ 219693 w 3871356"/>
              <a:gd name="connsiteY14" fmla="*/ 59377 h 991590"/>
              <a:gd name="connsiteX15" fmla="*/ 237506 w 3871356"/>
              <a:gd name="connsiteY15" fmla="*/ 17813 h 991590"/>
              <a:gd name="connsiteX16" fmla="*/ 106878 w 3871356"/>
              <a:gd name="connsiteY16" fmla="*/ 0 h 991590"/>
              <a:gd name="connsiteX17" fmla="*/ 53439 w 3871356"/>
              <a:gd name="connsiteY17" fmla="*/ 106878 h 991590"/>
              <a:gd name="connsiteX18" fmla="*/ 0 w 3871356"/>
              <a:gd name="connsiteY18" fmla="*/ 100940 h 99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1356" h="991590">
                <a:moveTo>
                  <a:pt x="3806041" y="427512"/>
                </a:moveTo>
                <a:lnTo>
                  <a:pt x="3871356" y="528452"/>
                </a:lnTo>
                <a:lnTo>
                  <a:pt x="3794166" y="611579"/>
                </a:lnTo>
                <a:lnTo>
                  <a:pt x="3699163" y="605642"/>
                </a:lnTo>
                <a:lnTo>
                  <a:pt x="3705101" y="665018"/>
                </a:lnTo>
                <a:lnTo>
                  <a:pt x="3473532" y="991590"/>
                </a:lnTo>
                <a:lnTo>
                  <a:pt x="2660072" y="991590"/>
                </a:lnTo>
                <a:lnTo>
                  <a:pt x="2125683" y="617517"/>
                </a:lnTo>
                <a:lnTo>
                  <a:pt x="2066306" y="587829"/>
                </a:lnTo>
                <a:lnTo>
                  <a:pt x="1448789" y="290946"/>
                </a:lnTo>
                <a:lnTo>
                  <a:pt x="1312223" y="195943"/>
                </a:lnTo>
                <a:lnTo>
                  <a:pt x="967839" y="95003"/>
                </a:lnTo>
                <a:lnTo>
                  <a:pt x="730332" y="273133"/>
                </a:lnTo>
                <a:lnTo>
                  <a:pt x="433449" y="118753"/>
                </a:lnTo>
                <a:lnTo>
                  <a:pt x="219693" y="59377"/>
                </a:lnTo>
                <a:lnTo>
                  <a:pt x="237506" y="17813"/>
                </a:lnTo>
                <a:lnTo>
                  <a:pt x="106878" y="0"/>
                </a:lnTo>
                <a:lnTo>
                  <a:pt x="53439" y="106878"/>
                </a:lnTo>
                <a:lnTo>
                  <a:pt x="0" y="10094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4055423" y="1086592"/>
            <a:ext cx="4126676" cy="1525979"/>
          </a:xfrm>
          <a:custGeom>
            <a:avLst/>
            <a:gdLst>
              <a:gd name="connsiteX0" fmla="*/ 4114800 w 4126676"/>
              <a:gd name="connsiteY0" fmla="*/ 0 h 1525979"/>
              <a:gd name="connsiteX1" fmla="*/ 4126676 w 4126676"/>
              <a:gd name="connsiteY1" fmla="*/ 118753 h 1525979"/>
              <a:gd name="connsiteX2" fmla="*/ 4037611 w 4126676"/>
              <a:gd name="connsiteY2" fmla="*/ 261257 h 1525979"/>
              <a:gd name="connsiteX3" fmla="*/ 4079174 w 4126676"/>
              <a:gd name="connsiteY3" fmla="*/ 439387 h 1525979"/>
              <a:gd name="connsiteX4" fmla="*/ 4055424 w 4126676"/>
              <a:gd name="connsiteY4" fmla="*/ 593766 h 1525979"/>
              <a:gd name="connsiteX5" fmla="*/ 3859481 w 4126676"/>
              <a:gd name="connsiteY5" fmla="*/ 564078 h 1525979"/>
              <a:gd name="connsiteX6" fmla="*/ 3693226 w 4126676"/>
              <a:gd name="connsiteY6" fmla="*/ 504702 h 1525979"/>
              <a:gd name="connsiteX7" fmla="*/ 3491346 w 4126676"/>
              <a:gd name="connsiteY7" fmla="*/ 475013 h 1525979"/>
              <a:gd name="connsiteX8" fmla="*/ 3301341 w 4126676"/>
              <a:gd name="connsiteY8" fmla="*/ 480951 h 1525979"/>
              <a:gd name="connsiteX9" fmla="*/ 3046021 w 4126676"/>
              <a:gd name="connsiteY9" fmla="*/ 486889 h 1525979"/>
              <a:gd name="connsiteX10" fmla="*/ 2838203 w 4126676"/>
              <a:gd name="connsiteY10" fmla="*/ 534390 h 1525979"/>
              <a:gd name="connsiteX11" fmla="*/ 2642260 w 4126676"/>
              <a:gd name="connsiteY11" fmla="*/ 504702 h 1525979"/>
              <a:gd name="connsiteX12" fmla="*/ 2553195 w 4126676"/>
              <a:gd name="connsiteY12" fmla="*/ 540327 h 1525979"/>
              <a:gd name="connsiteX13" fmla="*/ 2487881 w 4126676"/>
              <a:gd name="connsiteY13" fmla="*/ 552203 h 1525979"/>
              <a:gd name="connsiteX14" fmla="*/ 2321626 w 4126676"/>
              <a:gd name="connsiteY14" fmla="*/ 682831 h 1525979"/>
              <a:gd name="connsiteX15" fmla="*/ 2185060 w 4126676"/>
              <a:gd name="connsiteY15" fmla="*/ 843148 h 1525979"/>
              <a:gd name="connsiteX16" fmla="*/ 2024743 w 4126676"/>
              <a:gd name="connsiteY16" fmla="*/ 979714 h 1525979"/>
              <a:gd name="connsiteX17" fmla="*/ 1846613 w 4126676"/>
              <a:gd name="connsiteY17" fmla="*/ 1169720 h 1525979"/>
              <a:gd name="connsiteX18" fmla="*/ 1591294 w 4126676"/>
              <a:gd name="connsiteY18" fmla="*/ 1086592 h 1525979"/>
              <a:gd name="connsiteX19" fmla="*/ 1401289 w 4126676"/>
              <a:gd name="connsiteY19" fmla="*/ 1045029 h 1525979"/>
              <a:gd name="connsiteX20" fmla="*/ 1282535 w 4126676"/>
              <a:gd name="connsiteY20" fmla="*/ 1015340 h 1525979"/>
              <a:gd name="connsiteX21" fmla="*/ 1134094 w 4126676"/>
              <a:gd name="connsiteY21" fmla="*/ 1056904 h 1525979"/>
              <a:gd name="connsiteX22" fmla="*/ 872837 w 4126676"/>
              <a:gd name="connsiteY22" fmla="*/ 1134094 h 1525979"/>
              <a:gd name="connsiteX23" fmla="*/ 546265 w 4126676"/>
              <a:gd name="connsiteY23" fmla="*/ 1276598 h 1525979"/>
              <a:gd name="connsiteX24" fmla="*/ 237507 w 4126676"/>
              <a:gd name="connsiteY24" fmla="*/ 1430977 h 1525979"/>
              <a:gd name="connsiteX25" fmla="*/ 100941 w 4126676"/>
              <a:gd name="connsiteY25" fmla="*/ 1496291 h 1525979"/>
              <a:gd name="connsiteX26" fmla="*/ 0 w 4126676"/>
              <a:gd name="connsiteY26" fmla="*/ 1525979 h 1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26676" h="1525979">
                <a:moveTo>
                  <a:pt x="4114800" y="0"/>
                </a:moveTo>
                <a:lnTo>
                  <a:pt x="4126676" y="118753"/>
                </a:lnTo>
                <a:lnTo>
                  <a:pt x="4037611" y="261257"/>
                </a:lnTo>
                <a:lnTo>
                  <a:pt x="4079174" y="439387"/>
                </a:lnTo>
                <a:lnTo>
                  <a:pt x="4055424" y="593766"/>
                </a:lnTo>
                <a:lnTo>
                  <a:pt x="3859481" y="564078"/>
                </a:lnTo>
                <a:lnTo>
                  <a:pt x="3693226" y="504702"/>
                </a:lnTo>
                <a:lnTo>
                  <a:pt x="3491346" y="475013"/>
                </a:lnTo>
                <a:lnTo>
                  <a:pt x="3301341" y="480951"/>
                </a:lnTo>
                <a:lnTo>
                  <a:pt x="3046021" y="486889"/>
                </a:lnTo>
                <a:lnTo>
                  <a:pt x="2838203" y="534390"/>
                </a:lnTo>
                <a:lnTo>
                  <a:pt x="2642260" y="504702"/>
                </a:lnTo>
                <a:lnTo>
                  <a:pt x="2553195" y="540327"/>
                </a:lnTo>
                <a:lnTo>
                  <a:pt x="2487881" y="552203"/>
                </a:lnTo>
                <a:lnTo>
                  <a:pt x="2321626" y="682831"/>
                </a:lnTo>
                <a:lnTo>
                  <a:pt x="2185060" y="843148"/>
                </a:lnTo>
                <a:lnTo>
                  <a:pt x="2024743" y="979714"/>
                </a:lnTo>
                <a:lnTo>
                  <a:pt x="1846613" y="1169720"/>
                </a:lnTo>
                <a:lnTo>
                  <a:pt x="1591294" y="1086592"/>
                </a:lnTo>
                <a:lnTo>
                  <a:pt x="1401289" y="1045029"/>
                </a:lnTo>
                <a:lnTo>
                  <a:pt x="1282535" y="1015340"/>
                </a:lnTo>
                <a:lnTo>
                  <a:pt x="1134094" y="1056904"/>
                </a:lnTo>
                <a:lnTo>
                  <a:pt x="872837" y="1134094"/>
                </a:lnTo>
                <a:lnTo>
                  <a:pt x="546265" y="1276598"/>
                </a:lnTo>
                <a:lnTo>
                  <a:pt x="237507" y="1430977"/>
                </a:lnTo>
                <a:lnTo>
                  <a:pt x="100941" y="1496291"/>
                </a:lnTo>
                <a:lnTo>
                  <a:pt x="0" y="1525979"/>
                </a:lnTo>
              </a:path>
            </a:pathLst>
          </a:cu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5/2020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956516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BHPM25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11/06/2020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5,64 MWh/mês R$16.914/ano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263437 </a:t>
            </a:r>
            <a:r>
              <a:rPr lang="pt-BR" sz="1600" dirty="0"/>
              <a:t>(150,00mm2)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263273 </a:t>
            </a:r>
            <a:r>
              <a:rPr lang="pt-BR" sz="1600" dirty="0"/>
              <a:t>(150,00mm2)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Alimentação de 19% da carga do alimentador (3267 clientes BT) por um caminho </a:t>
            </a:r>
            <a:r>
              <a:rPr lang="pt-BR" sz="1600" b="1" dirty="0"/>
              <a:t>160 metros</a:t>
            </a:r>
            <a:r>
              <a:rPr lang="pt-BR" sz="1600" dirty="0"/>
              <a:t> mais curto à SE, além de alívio do tronco 336 MCM (</a:t>
            </a:r>
            <a:r>
              <a:rPr lang="pt-BR" sz="1600" b="1" dirty="0"/>
              <a:t>seta vermelha</a:t>
            </a:r>
            <a:r>
              <a:rPr lang="pt-BR" sz="1600" dirty="0"/>
              <a:t>), com o acesso ao mesmo </a:t>
            </a:r>
            <a:r>
              <a:rPr lang="pt-BR" sz="1600" b="1" dirty="0"/>
              <a:t>220 metros </a:t>
            </a:r>
            <a:r>
              <a:rPr lang="pt-BR" sz="1600" dirty="0"/>
              <a:t>à frente (local da atual chave NA  </a:t>
            </a:r>
            <a:r>
              <a:rPr lang="pt-BR" sz="1600" u="sng" dirty="0"/>
              <a:t>263437</a:t>
            </a:r>
            <a:r>
              <a:rPr lang="pt-BR" sz="1600" dirty="0"/>
              <a:t>)</a:t>
            </a:r>
            <a:endParaRPr lang="en-GB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71563"/>
            <a:ext cx="59055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7410203" y="2630384"/>
            <a:ext cx="1632857" cy="659081"/>
          </a:xfrm>
          <a:custGeom>
            <a:avLst/>
            <a:gdLst>
              <a:gd name="connsiteX0" fmla="*/ 1632857 w 1632857"/>
              <a:gd name="connsiteY0" fmla="*/ 659081 h 659081"/>
              <a:gd name="connsiteX1" fmla="*/ 1068779 w 1632857"/>
              <a:gd name="connsiteY1" fmla="*/ 403761 h 659081"/>
              <a:gd name="connsiteX2" fmla="*/ 391885 w 1632857"/>
              <a:gd name="connsiteY2" fmla="*/ 112816 h 659081"/>
              <a:gd name="connsiteX3" fmla="*/ 0 w 1632857"/>
              <a:gd name="connsiteY3" fmla="*/ 0 h 65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659081">
                <a:moveTo>
                  <a:pt x="1632857" y="659081"/>
                </a:moveTo>
                <a:lnTo>
                  <a:pt x="1068779" y="403761"/>
                </a:lnTo>
                <a:lnTo>
                  <a:pt x="391885" y="112816"/>
                </a:ln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2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6/2020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54694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BHHR10</a:t>
            </a:r>
            <a:br>
              <a:rPr lang="pt-BR" sz="1600" dirty="0"/>
            </a:br>
            <a:r>
              <a:rPr lang="pt-BR" sz="1600" dirty="0">
                <a:solidFill>
                  <a:srgbClr val="FF0000"/>
                </a:solidFill>
              </a:rPr>
              <a:t>Executada em 03/08/2020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1,81 MWh/mês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R$ 5.421/ano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4763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303043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em 880m, das cargas manobradas.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40" y="1073351"/>
            <a:ext cx="6129520" cy="410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2800350" y="2219325"/>
            <a:ext cx="5934075" cy="2743200"/>
          </a:xfrm>
          <a:custGeom>
            <a:avLst/>
            <a:gdLst>
              <a:gd name="connsiteX0" fmla="*/ 0 w 5934075"/>
              <a:gd name="connsiteY0" fmla="*/ 257175 h 2743200"/>
              <a:gd name="connsiteX1" fmla="*/ 390525 w 5934075"/>
              <a:gd name="connsiteY1" fmla="*/ 0 h 2743200"/>
              <a:gd name="connsiteX2" fmla="*/ 619125 w 5934075"/>
              <a:gd name="connsiteY2" fmla="*/ 95250 h 2743200"/>
              <a:gd name="connsiteX3" fmla="*/ 885825 w 5934075"/>
              <a:gd name="connsiteY3" fmla="*/ 381000 h 2743200"/>
              <a:gd name="connsiteX4" fmla="*/ 914400 w 5934075"/>
              <a:gd name="connsiteY4" fmla="*/ 514350 h 2743200"/>
              <a:gd name="connsiteX5" fmla="*/ 942975 w 5934075"/>
              <a:gd name="connsiteY5" fmla="*/ 466725 h 2743200"/>
              <a:gd name="connsiteX6" fmla="*/ 2600325 w 5934075"/>
              <a:gd name="connsiteY6" fmla="*/ 57150 h 2743200"/>
              <a:gd name="connsiteX7" fmla="*/ 2295525 w 5934075"/>
              <a:gd name="connsiteY7" fmla="*/ 495300 h 2743200"/>
              <a:gd name="connsiteX8" fmla="*/ 3067050 w 5934075"/>
              <a:gd name="connsiteY8" fmla="*/ 295275 h 2743200"/>
              <a:gd name="connsiteX9" fmla="*/ 3057525 w 5934075"/>
              <a:gd name="connsiteY9" fmla="*/ 514350 h 2743200"/>
              <a:gd name="connsiteX10" fmla="*/ 3352800 w 5934075"/>
              <a:gd name="connsiteY10" fmla="*/ 1343025 h 2743200"/>
              <a:gd name="connsiteX11" fmla="*/ 3581400 w 5934075"/>
              <a:gd name="connsiteY11" fmla="*/ 2028825 h 2743200"/>
              <a:gd name="connsiteX12" fmla="*/ 3771900 w 5934075"/>
              <a:gd name="connsiteY12" fmla="*/ 2295525 h 2743200"/>
              <a:gd name="connsiteX13" fmla="*/ 4067175 w 5934075"/>
              <a:gd name="connsiteY13" fmla="*/ 2552700 h 2743200"/>
              <a:gd name="connsiteX14" fmla="*/ 4419600 w 5934075"/>
              <a:gd name="connsiteY14" fmla="*/ 2686050 h 2743200"/>
              <a:gd name="connsiteX15" fmla="*/ 4695825 w 5934075"/>
              <a:gd name="connsiteY15" fmla="*/ 2743200 h 2743200"/>
              <a:gd name="connsiteX16" fmla="*/ 5057775 w 5934075"/>
              <a:gd name="connsiteY16" fmla="*/ 2657475 h 2743200"/>
              <a:gd name="connsiteX17" fmla="*/ 5667375 w 5934075"/>
              <a:gd name="connsiteY17" fmla="*/ 2438400 h 2743200"/>
              <a:gd name="connsiteX18" fmla="*/ 5934075 w 5934075"/>
              <a:gd name="connsiteY18" fmla="*/ 2343150 h 2743200"/>
              <a:gd name="connsiteX19" fmla="*/ 5876925 w 5934075"/>
              <a:gd name="connsiteY19" fmla="*/ 2219325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34075" h="2743200">
                <a:moveTo>
                  <a:pt x="0" y="257175"/>
                </a:moveTo>
                <a:lnTo>
                  <a:pt x="390525" y="0"/>
                </a:lnTo>
                <a:lnTo>
                  <a:pt x="619125" y="95250"/>
                </a:lnTo>
                <a:lnTo>
                  <a:pt x="885825" y="381000"/>
                </a:lnTo>
                <a:lnTo>
                  <a:pt x="914400" y="514350"/>
                </a:lnTo>
                <a:lnTo>
                  <a:pt x="942975" y="466725"/>
                </a:lnTo>
                <a:lnTo>
                  <a:pt x="2600325" y="57150"/>
                </a:lnTo>
                <a:lnTo>
                  <a:pt x="2295525" y="495300"/>
                </a:lnTo>
                <a:lnTo>
                  <a:pt x="3067050" y="295275"/>
                </a:lnTo>
                <a:lnTo>
                  <a:pt x="3057525" y="514350"/>
                </a:lnTo>
                <a:lnTo>
                  <a:pt x="3352800" y="1343025"/>
                </a:lnTo>
                <a:lnTo>
                  <a:pt x="3581400" y="2028825"/>
                </a:lnTo>
                <a:lnTo>
                  <a:pt x="3771900" y="2295525"/>
                </a:lnTo>
                <a:lnTo>
                  <a:pt x="4067175" y="2552700"/>
                </a:lnTo>
                <a:lnTo>
                  <a:pt x="4419600" y="2686050"/>
                </a:lnTo>
                <a:lnTo>
                  <a:pt x="4695825" y="2743200"/>
                </a:lnTo>
                <a:lnTo>
                  <a:pt x="5057775" y="2657475"/>
                </a:lnTo>
                <a:lnTo>
                  <a:pt x="5667375" y="2438400"/>
                </a:lnTo>
                <a:lnTo>
                  <a:pt x="5934075" y="2343150"/>
                </a:lnTo>
                <a:lnTo>
                  <a:pt x="5876925" y="221932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2790825" y="2227844"/>
            <a:ext cx="3238500" cy="496306"/>
          </a:xfrm>
          <a:custGeom>
            <a:avLst/>
            <a:gdLst>
              <a:gd name="connsiteX0" fmla="*/ 0 w 3238500"/>
              <a:gd name="connsiteY0" fmla="*/ 248656 h 496306"/>
              <a:gd name="connsiteX1" fmla="*/ 0 w 3238500"/>
              <a:gd name="connsiteY1" fmla="*/ 248656 h 496306"/>
              <a:gd name="connsiteX2" fmla="*/ 85725 w 3238500"/>
              <a:gd name="connsiteY2" fmla="*/ 220081 h 496306"/>
              <a:gd name="connsiteX3" fmla="*/ 114300 w 3238500"/>
              <a:gd name="connsiteY3" fmla="*/ 201031 h 496306"/>
              <a:gd name="connsiteX4" fmla="*/ 142875 w 3238500"/>
              <a:gd name="connsiteY4" fmla="*/ 191506 h 496306"/>
              <a:gd name="connsiteX5" fmla="*/ 228600 w 3238500"/>
              <a:gd name="connsiteY5" fmla="*/ 143881 h 496306"/>
              <a:gd name="connsiteX6" fmla="*/ 304800 w 3238500"/>
              <a:gd name="connsiteY6" fmla="*/ 105781 h 496306"/>
              <a:gd name="connsiteX7" fmla="*/ 390525 w 3238500"/>
              <a:gd name="connsiteY7" fmla="*/ 67681 h 496306"/>
              <a:gd name="connsiteX8" fmla="*/ 447675 w 3238500"/>
              <a:gd name="connsiteY8" fmla="*/ 29581 h 496306"/>
              <a:gd name="connsiteX9" fmla="*/ 466725 w 3238500"/>
              <a:gd name="connsiteY9" fmla="*/ 1006 h 496306"/>
              <a:gd name="connsiteX10" fmla="*/ 409575 w 3238500"/>
              <a:gd name="connsiteY10" fmla="*/ 39106 h 496306"/>
              <a:gd name="connsiteX11" fmla="*/ 381000 w 3238500"/>
              <a:gd name="connsiteY11" fmla="*/ 10531 h 496306"/>
              <a:gd name="connsiteX12" fmla="*/ 381000 w 3238500"/>
              <a:gd name="connsiteY12" fmla="*/ 10531 h 496306"/>
              <a:gd name="connsiteX13" fmla="*/ 676275 w 3238500"/>
              <a:gd name="connsiteY13" fmla="*/ 134356 h 496306"/>
              <a:gd name="connsiteX14" fmla="*/ 828675 w 3238500"/>
              <a:gd name="connsiteY14" fmla="*/ 296281 h 496306"/>
              <a:gd name="connsiteX15" fmla="*/ 904875 w 3238500"/>
              <a:gd name="connsiteY15" fmla="*/ 439156 h 496306"/>
              <a:gd name="connsiteX16" fmla="*/ 933450 w 3238500"/>
              <a:gd name="connsiteY16" fmla="*/ 496306 h 496306"/>
              <a:gd name="connsiteX17" fmla="*/ 1905000 w 3238500"/>
              <a:gd name="connsiteY17" fmla="*/ 210556 h 496306"/>
              <a:gd name="connsiteX18" fmla="*/ 2619375 w 3238500"/>
              <a:gd name="connsiteY18" fmla="*/ 58156 h 496306"/>
              <a:gd name="connsiteX19" fmla="*/ 2314575 w 3238500"/>
              <a:gd name="connsiteY19" fmla="*/ 477256 h 496306"/>
              <a:gd name="connsiteX20" fmla="*/ 2952750 w 3238500"/>
              <a:gd name="connsiteY20" fmla="*/ 324856 h 496306"/>
              <a:gd name="connsiteX21" fmla="*/ 3238500 w 3238500"/>
              <a:gd name="connsiteY21" fmla="*/ 229606 h 49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38500" h="496306">
                <a:moveTo>
                  <a:pt x="0" y="248656"/>
                </a:moveTo>
                <a:lnTo>
                  <a:pt x="0" y="248656"/>
                </a:lnTo>
                <a:cubicBezTo>
                  <a:pt x="28575" y="239131"/>
                  <a:pt x="57921" y="231666"/>
                  <a:pt x="85725" y="220081"/>
                </a:cubicBezTo>
                <a:cubicBezTo>
                  <a:pt x="96292" y="215678"/>
                  <a:pt x="104061" y="206151"/>
                  <a:pt x="114300" y="201031"/>
                </a:cubicBezTo>
                <a:cubicBezTo>
                  <a:pt x="123280" y="196541"/>
                  <a:pt x="133647" y="195461"/>
                  <a:pt x="142875" y="191506"/>
                </a:cubicBezTo>
                <a:cubicBezTo>
                  <a:pt x="187690" y="172300"/>
                  <a:pt x="181634" y="169170"/>
                  <a:pt x="228600" y="143881"/>
                </a:cubicBezTo>
                <a:cubicBezTo>
                  <a:pt x="253604" y="130417"/>
                  <a:pt x="281171" y="121533"/>
                  <a:pt x="304800" y="105781"/>
                </a:cubicBezTo>
                <a:cubicBezTo>
                  <a:pt x="388855" y="49745"/>
                  <a:pt x="254505" y="135691"/>
                  <a:pt x="390525" y="67681"/>
                </a:cubicBezTo>
                <a:cubicBezTo>
                  <a:pt x="411003" y="57442"/>
                  <a:pt x="447675" y="29581"/>
                  <a:pt x="447675" y="29581"/>
                </a:cubicBezTo>
                <a:cubicBezTo>
                  <a:pt x="454025" y="20056"/>
                  <a:pt x="476250" y="-5344"/>
                  <a:pt x="466725" y="1006"/>
                </a:cubicBezTo>
                <a:lnTo>
                  <a:pt x="409575" y="39106"/>
                </a:lnTo>
                <a:cubicBezTo>
                  <a:pt x="364587" y="27859"/>
                  <a:pt x="365621" y="41290"/>
                  <a:pt x="381000" y="10531"/>
                </a:cubicBezTo>
                <a:lnTo>
                  <a:pt x="381000" y="10531"/>
                </a:lnTo>
                <a:lnTo>
                  <a:pt x="676275" y="134356"/>
                </a:lnTo>
                <a:lnTo>
                  <a:pt x="828675" y="296281"/>
                </a:lnTo>
                <a:lnTo>
                  <a:pt x="904875" y="439156"/>
                </a:lnTo>
                <a:lnTo>
                  <a:pt x="933450" y="496306"/>
                </a:lnTo>
                <a:lnTo>
                  <a:pt x="1905000" y="210556"/>
                </a:lnTo>
                <a:lnTo>
                  <a:pt x="2619375" y="58156"/>
                </a:lnTo>
                <a:lnTo>
                  <a:pt x="2314575" y="477256"/>
                </a:lnTo>
                <a:lnTo>
                  <a:pt x="2952750" y="324856"/>
                </a:lnTo>
                <a:lnTo>
                  <a:pt x="3238500" y="22960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85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7/2020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82347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ALSD204</a:t>
            </a:r>
            <a:br>
              <a:rPr lang="pt-BR" sz="1600" dirty="0"/>
            </a:br>
            <a:r>
              <a:rPr lang="pt-BR" sz="1600" dirty="0">
                <a:solidFill>
                  <a:srgbClr val="FF0000"/>
                </a:solidFill>
              </a:rPr>
              <a:t>Executada 05/08/2020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1,81 MWh/mês R$ 5.429/ano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53794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53912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rede estava estrangulada por cabo de 4 AWG 21,15mm2. Melhor alimentar por cabo de 2 AWG 33,63mm2, mais próximo à SE.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50" y="1009650"/>
            <a:ext cx="490109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5295900" y="1323975"/>
            <a:ext cx="3124200" cy="4991100"/>
          </a:xfrm>
          <a:custGeom>
            <a:avLst/>
            <a:gdLst>
              <a:gd name="connsiteX0" fmla="*/ 2724150 w 3124200"/>
              <a:gd name="connsiteY0" fmla="*/ 0 h 4991100"/>
              <a:gd name="connsiteX1" fmla="*/ 2857500 w 3124200"/>
              <a:gd name="connsiteY1" fmla="*/ 171450 h 4991100"/>
              <a:gd name="connsiteX2" fmla="*/ 2905125 w 3124200"/>
              <a:gd name="connsiteY2" fmla="*/ 285750 h 4991100"/>
              <a:gd name="connsiteX3" fmla="*/ 2886075 w 3124200"/>
              <a:gd name="connsiteY3" fmla="*/ 676275 h 4991100"/>
              <a:gd name="connsiteX4" fmla="*/ 2847975 w 3124200"/>
              <a:gd name="connsiteY4" fmla="*/ 904875 h 4991100"/>
              <a:gd name="connsiteX5" fmla="*/ 2828925 w 3124200"/>
              <a:gd name="connsiteY5" fmla="*/ 1000125 h 4991100"/>
              <a:gd name="connsiteX6" fmla="*/ 2466975 w 3124200"/>
              <a:gd name="connsiteY6" fmla="*/ 1266825 h 4991100"/>
              <a:gd name="connsiteX7" fmla="*/ 1323975 w 3124200"/>
              <a:gd name="connsiteY7" fmla="*/ 1962150 h 4991100"/>
              <a:gd name="connsiteX8" fmla="*/ 2038350 w 3124200"/>
              <a:gd name="connsiteY8" fmla="*/ 2162175 h 4991100"/>
              <a:gd name="connsiteX9" fmla="*/ 3124200 w 3124200"/>
              <a:gd name="connsiteY9" fmla="*/ 2438400 h 4991100"/>
              <a:gd name="connsiteX10" fmla="*/ 1847850 w 3124200"/>
              <a:gd name="connsiteY10" fmla="*/ 4933950 h 4991100"/>
              <a:gd name="connsiteX11" fmla="*/ 1809750 w 3124200"/>
              <a:gd name="connsiteY11" fmla="*/ 4991100 h 4991100"/>
              <a:gd name="connsiteX12" fmla="*/ 1419225 w 3124200"/>
              <a:gd name="connsiteY12" fmla="*/ 4876800 h 4991100"/>
              <a:gd name="connsiteX13" fmla="*/ 1409700 w 3124200"/>
              <a:gd name="connsiteY13" fmla="*/ 4810125 h 4991100"/>
              <a:gd name="connsiteX14" fmla="*/ 942975 w 3124200"/>
              <a:gd name="connsiteY14" fmla="*/ 4267200 h 4991100"/>
              <a:gd name="connsiteX15" fmla="*/ 695325 w 3124200"/>
              <a:gd name="connsiteY15" fmla="*/ 4219575 h 4991100"/>
              <a:gd name="connsiteX16" fmla="*/ 0 w 3124200"/>
              <a:gd name="connsiteY16" fmla="*/ 3486150 h 4991100"/>
              <a:gd name="connsiteX17" fmla="*/ 114300 w 3124200"/>
              <a:gd name="connsiteY17" fmla="*/ 3381375 h 4991100"/>
              <a:gd name="connsiteX18" fmla="*/ 400050 w 3124200"/>
              <a:gd name="connsiteY18" fmla="*/ 2466975 h 4991100"/>
              <a:gd name="connsiteX19" fmla="*/ 476250 w 3124200"/>
              <a:gd name="connsiteY19" fmla="*/ 2276475 h 4991100"/>
              <a:gd name="connsiteX20" fmla="*/ 1076325 w 3124200"/>
              <a:gd name="connsiteY20" fmla="*/ 1857375 h 4991100"/>
              <a:gd name="connsiteX21" fmla="*/ 1133475 w 3124200"/>
              <a:gd name="connsiteY21" fmla="*/ 188595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24200" h="4991100">
                <a:moveTo>
                  <a:pt x="2724150" y="0"/>
                </a:moveTo>
                <a:lnTo>
                  <a:pt x="2857500" y="171450"/>
                </a:lnTo>
                <a:lnTo>
                  <a:pt x="2905125" y="285750"/>
                </a:lnTo>
                <a:lnTo>
                  <a:pt x="2886075" y="676275"/>
                </a:lnTo>
                <a:lnTo>
                  <a:pt x="2847975" y="904875"/>
                </a:lnTo>
                <a:lnTo>
                  <a:pt x="2828925" y="1000125"/>
                </a:lnTo>
                <a:lnTo>
                  <a:pt x="2466975" y="1266825"/>
                </a:lnTo>
                <a:lnTo>
                  <a:pt x="1323975" y="1962150"/>
                </a:lnTo>
                <a:lnTo>
                  <a:pt x="2038350" y="2162175"/>
                </a:lnTo>
                <a:lnTo>
                  <a:pt x="3124200" y="2438400"/>
                </a:lnTo>
                <a:lnTo>
                  <a:pt x="1847850" y="4933950"/>
                </a:lnTo>
                <a:lnTo>
                  <a:pt x="1809750" y="4991100"/>
                </a:lnTo>
                <a:lnTo>
                  <a:pt x="1419225" y="4876800"/>
                </a:lnTo>
                <a:lnTo>
                  <a:pt x="1409700" y="4810125"/>
                </a:lnTo>
                <a:lnTo>
                  <a:pt x="942975" y="4267200"/>
                </a:lnTo>
                <a:lnTo>
                  <a:pt x="695325" y="4219575"/>
                </a:lnTo>
                <a:lnTo>
                  <a:pt x="0" y="3486150"/>
                </a:lnTo>
                <a:lnTo>
                  <a:pt x="114300" y="3381375"/>
                </a:lnTo>
                <a:lnTo>
                  <a:pt x="400050" y="2466975"/>
                </a:lnTo>
                <a:lnTo>
                  <a:pt x="476250" y="2276475"/>
                </a:lnTo>
                <a:lnTo>
                  <a:pt x="1076325" y="1857375"/>
                </a:lnTo>
                <a:lnTo>
                  <a:pt x="1133475" y="188595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6381750" y="1304925"/>
            <a:ext cx="1809750" cy="1981200"/>
          </a:xfrm>
          <a:custGeom>
            <a:avLst/>
            <a:gdLst>
              <a:gd name="connsiteX0" fmla="*/ 1638300 w 1809750"/>
              <a:gd name="connsiteY0" fmla="*/ 0 h 1981200"/>
              <a:gd name="connsiteX1" fmla="*/ 1790700 w 1809750"/>
              <a:gd name="connsiteY1" fmla="*/ 238125 h 1981200"/>
              <a:gd name="connsiteX2" fmla="*/ 1809750 w 1809750"/>
              <a:gd name="connsiteY2" fmla="*/ 438150 h 1981200"/>
              <a:gd name="connsiteX3" fmla="*/ 1800225 w 1809750"/>
              <a:gd name="connsiteY3" fmla="*/ 704850 h 1981200"/>
              <a:gd name="connsiteX4" fmla="*/ 1752600 w 1809750"/>
              <a:gd name="connsiteY4" fmla="*/ 1000125 h 1981200"/>
              <a:gd name="connsiteX5" fmla="*/ 1695450 w 1809750"/>
              <a:gd name="connsiteY5" fmla="*/ 1066800 h 1981200"/>
              <a:gd name="connsiteX6" fmla="*/ 1143000 w 1809750"/>
              <a:gd name="connsiteY6" fmla="*/ 1428750 h 1981200"/>
              <a:gd name="connsiteX7" fmla="*/ 209550 w 1809750"/>
              <a:gd name="connsiteY7" fmla="*/ 1981200 h 1981200"/>
              <a:gd name="connsiteX8" fmla="*/ 0 w 1809750"/>
              <a:gd name="connsiteY8" fmla="*/ 1866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9750" h="1981200">
                <a:moveTo>
                  <a:pt x="1638300" y="0"/>
                </a:moveTo>
                <a:lnTo>
                  <a:pt x="1790700" y="238125"/>
                </a:lnTo>
                <a:lnTo>
                  <a:pt x="1809750" y="438150"/>
                </a:lnTo>
                <a:lnTo>
                  <a:pt x="1800225" y="704850"/>
                </a:lnTo>
                <a:lnTo>
                  <a:pt x="1752600" y="1000125"/>
                </a:lnTo>
                <a:lnTo>
                  <a:pt x="1695450" y="1066800"/>
                </a:lnTo>
                <a:lnTo>
                  <a:pt x="1143000" y="1428750"/>
                </a:lnTo>
                <a:lnTo>
                  <a:pt x="209550" y="1981200"/>
                </a:lnTo>
                <a:lnTo>
                  <a:pt x="0" y="186690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9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0714" y="1110270"/>
            <a:ext cx="5081270" cy="5239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8/2020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IIGD220/221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06/08/2020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4,19 MWh/mês </a:t>
            </a:r>
            <a:r>
              <a:rPr lang="pt-BR" sz="1600" b="1" dirty="0"/>
              <a:t> </a:t>
            </a:r>
            <a:r>
              <a:rPr lang="pt-BR" sz="1600" dirty="0"/>
              <a:t>R$ 12.528/ano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319112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139164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acesso mais curto à SE.</a:t>
            </a:r>
          </a:p>
        </p:txBody>
      </p:sp>
      <p:sp>
        <p:nvSpPr>
          <p:cNvPr id="2" name="Elipse 1"/>
          <p:cNvSpPr/>
          <p:nvPr/>
        </p:nvSpPr>
        <p:spPr>
          <a:xfrm>
            <a:off x="5124051" y="2337037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8050019" y="2814708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206240" y="2450592"/>
            <a:ext cx="1060704" cy="2918765"/>
          </a:xfrm>
          <a:custGeom>
            <a:avLst/>
            <a:gdLst>
              <a:gd name="connsiteX0" fmla="*/ 0 w 1060704"/>
              <a:gd name="connsiteY0" fmla="*/ 2830982 h 2918765"/>
              <a:gd name="connsiteX1" fmla="*/ 0 w 1060704"/>
              <a:gd name="connsiteY1" fmla="*/ 2830982 h 2918765"/>
              <a:gd name="connsiteX2" fmla="*/ 65837 w 1060704"/>
              <a:gd name="connsiteY2" fmla="*/ 2874874 h 2918765"/>
              <a:gd name="connsiteX3" fmla="*/ 351130 w 1060704"/>
              <a:gd name="connsiteY3" fmla="*/ 2918765 h 2918765"/>
              <a:gd name="connsiteX4" fmla="*/ 431597 w 1060704"/>
              <a:gd name="connsiteY4" fmla="*/ 2691994 h 2918765"/>
              <a:gd name="connsiteX5" fmla="*/ 541325 w 1060704"/>
              <a:gd name="connsiteY5" fmla="*/ 2479853 h 2918765"/>
              <a:gd name="connsiteX6" fmla="*/ 629107 w 1060704"/>
              <a:gd name="connsiteY6" fmla="*/ 2121408 h 2918765"/>
              <a:gd name="connsiteX7" fmla="*/ 643738 w 1060704"/>
              <a:gd name="connsiteY7" fmla="*/ 1660550 h 2918765"/>
              <a:gd name="connsiteX8" fmla="*/ 702259 w 1060704"/>
              <a:gd name="connsiteY8" fmla="*/ 877824 h 2918765"/>
              <a:gd name="connsiteX9" fmla="*/ 724205 w 1060704"/>
              <a:gd name="connsiteY9" fmla="*/ 204826 h 2918765"/>
              <a:gd name="connsiteX10" fmla="*/ 972922 w 1060704"/>
              <a:gd name="connsiteY10" fmla="*/ 0 h 2918765"/>
              <a:gd name="connsiteX11" fmla="*/ 1060704 w 1060704"/>
              <a:gd name="connsiteY11" fmla="*/ 43891 h 2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0704" h="2918765">
                <a:moveTo>
                  <a:pt x="0" y="2830982"/>
                </a:moveTo>
                <a:lnTo>
                  <a:pt x="0" y="2830982"/>
                </a:lnTo>
                <a:lnTo>
                  <a:pt x="65837" y="2874874"/>
                </a:lnTo>
                <a:lnTo>
                  <a:pt x="351130" y="2918765"/>
                </a:lnTo>
                <a:lnTo>
                  <a:pt x="431597" y="2691994"/>
                </a:lnTo>
                <a:lnTo>
                  <a:pt x="541325" y="2479853"/>
                </a:lnTo>
                <a:lnTo>
                  <a:pt x="629107" y="2121408"/>
                </a:lnTo>
                <a:lnTo>
                  <a:pt x="643738" y="1660550"/>
                </a:lnTo>
                <a:lnTo>
                  <a:pt x="702259" y="877824"/>
                </a:lnTo>
                <a:lnTo>
                  <a:pt x="724205" y="204826"/>
                </a:lnTo>
                <a:lnTo>
                  <a:pt x="972922" y="0"/>
                </a:lnTo>
                <a:lnTo>
                  <a:pt x="1060704" y="43891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906317" y="3028493"/>
            <a:ext cx="4447641" cy="3240633"/>
          </a:xfrm>
          <a:custGeom>
            <a:avLst/>
            <a:gdLst>
              <a:gd name="connsiteX0" fmla="*/ 292608 w 4447641"/>
              <a:gd name="connsiteY0" fmla="*/ 2231136 h 3240633"/>
              <a:gd name="connsiteX1" fmla="*/ 234086 w 4447641"/>
              <a:gd name="connsiteY1" fmla="*/ 2355494 h 3240633"/>
              <a:gd name="connsiteX2" fmla="*/ 0 w 4447641"/>
              <a:gd name="connsiteY2" fmla="*/ 2596896 h 3240633"/>
              <a:gd name="connsiteX3" fmla="*/ 175565 w 4447641"/>
              <a:gd name="connsiteY3" fmla="*/ 2655417 h 3240633"/>
              <a:gd name="connsiteX4" fmla="*/ 299923 w 4447641"/>
              <a:gd name="connsiteY4" fmla="*/ 2691993 h 3240633"/>
              <a:gd name="connsiteX5" fmla="*/ 665683 w 4447641"/>
              <a:gd name="connsiteY5" fmla="*/ 3043123 h 3240633"/>
              <a:gd name="connsiteX6" fmla="*/ 929030 w 4447641"/>
              <a:gd name="connsiteY6" fmla="*/ 3233318 h 3240633"/>
              <a:gd name="connsiteX7" fmla="*/ 972921 w 4447641"/>
              <a:gd name="connsiteY7" fmla="*/ 3240633 h 3240633"/>
              <a:gd name="connsiteX8" fmla="*/ 1506931 w 4447641"/>
              <a:gd name="connsiteY8" fmla="*/ 3123590 h 3240633"/>
              <a:gd name="connsiteX9" fmla="*/ 1667865 w 4447641"/>
              <a:gd name="connsiteY9" fmla="*/ 3043123 h 3240633"/>
              <a:gd name="connsiteX10" fmla="*/ 1689811 w 4447641"/>
              <a:gd name="connsiteY10" fmla="*/ 3035808 h 3240633"/>
              <a:gd name="connsiteX11" fmla="*/ 1741017 w 4447641"/>
              <a:gd name="connsiteY11" fmla="*/ 3130905 h 3240633"/>
              <a:gd name="connsiteX12" fmla="*/ 3386937 w 4447641"/>
              <a:gd name="connsiteY12" fmla="*/ 2289657 h 3240633"/>
              <a:gd name="connsiteX13" fmla="*/ 3928262 w 4447641"/>
              <a:gd name="connsiteY13" fmla="*/ 2004365 h 3240633"/>
              <a:gd name="connsiteX14" fmla="*/ 4089197 w 4447641"/>
              <a:gd name="connsiteY14" fmla="*/ 1850745 h 3240633"/>
              <a:gd name="connsiteX15" fmla="*/ 4133088 w 4447641"/>
              <a:gd name="connsiteY15" fmla="*/ 1660550 h 3240633"/>
              <a:gd name="connsiteX16" fmla="*/ 3964838 w 4447641"/>
              <a:gd name="connsiteY16" fmla="*/ 1082649 h 3240633"/>
              <a:gd name="connsiteX17" fmla="*/ 4447641 w 4447641"/>
              <a:gd name="connsiteY17" fmla="*/ 29261 h 3240633"/>
              <a:gd name="connsiteX18" fmla="*/ 4396435 w 4447641"/>
              <a:gd name="connsiteY18" fmla="*/ 0 h 3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47641" h="3240633">
                <a:moveTo>
                  <a:pt x="292608" y="2231136"/>
                </a:moveTo>
                <a:lnTo>
                  <a:pt x="234086" y="2355494"/>
                </a:lnTo>
                <a:lnTo>
                  <a:pt x="0" y="2596896"/>
                </a:lnTo>
                <a:lnTo>
                  <a:pt x="175565" y="2655417"/>
                </a:lnTo>
                <a:lnTo>
                  <a:pt x="299923" y="2691993"/>
                </a:lnTo>
                <a:lnTo>
                  <a:pt x="665683" y="3043123"/>
                </a:lnTo>
                <a:lnTo>
                  <a:pt x="929030" y="3233318"/>
                </a:lnTo>
                <a:lnTo>
                  <a:pt x="972921" y="3240633"/>
                </a:lnTo>
                <a:lnTo>
                  <a:pt x="1506931" y="3123590"/>
                </a:lnTo>
                <a:lnTo>
                  <a:pt x="1667865" y="3043123"/>
                </a:lnTo>
                <a:lnTo>
                  <a:pt x="1689811" y="3035808"/>
                </a:lnTo>
                <a:lnTo>
                  <a:pt x="1741017" y="3130905"/>
                </a:lnTo>
                <a:lnTo>
                  <a:pt x="3386937" y="2289657"/>
                </a:lnTo>
                <a:lnTo>
                  <a:pt x="3928262" y="2004365"/>
                </a:lnTo>
                <a:lnTo>
                  <a:pt x="4089197" y="1850745"/>
                </a:lnTo>
                <a:lnTo>
                  <a:pt x="4133088" y="1660550"/>
                </a:lnTo>
                <a:lnTo>
                  <a:pt x="3964838" y="1082649"/>
                </a:lnTo>
                <a:lnTo>
                  <a:pt x="4447641" y="29261"/>
                </a:lnTo>
                <a:lnTo>
                  <a:pt x="439643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9/2020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SDEU15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18/08/2020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0,88 MWh/mês </a:t>
            </a:r>
            <a:br>
              <a:rPr lang="pt-BR" sz="1600" dirty="0"/>
            </a:br>
            <a:r>
              <a:rPr lang="pt-BR" sz="1600" dirty="0"/>
              <a:t>R$ 2.630/ano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</a:t>
            </a:r>
            <a:r>
              <a:rPr lang="pt-BR" sz="1600" dirty="0"/>
              <a:t> 286572 </a:t>
            </a:r>
            <a:br>
              <a:rPr lang="pt-BR" sz="1600" dirty="0"/>
            </a:br>
            <a:r>
              <a:rPr lang="pt-BR" sz="1600" b="1" dirty="0"/>
              <a:t>ABRIR:</a:t>
            </a:r>
            <a:r>
              <a:rPr lang="pt-BR" sz="1600" dirty="0"/>
              <a:t> 27431 </a:t>
            </a:r>
            <a:br>
              <a:rPr lang="pt-BR" sz="1600" dirty="0"/>
            </a:br>
            <a:r>
              <a:rPr lang="pt-BR" sz="1600" b="1" dirty="0"/>
              <a:t>Descrição: </a:t>
            </a:r>
            <a:r>
              <a:rPr lang="pt-BR" sz="1600" dirty="0"/>
              <a:t>Alim. com perdas muito altas (17,05%) irá para 16,09% após a manobra. Encurtamento do acesso à SE em </a:t>
            </a:r>
            <a:r>
              <a:rPr lang="pt-BR" sz="1600" b="1" dirty="0"/>
              <a:t>11,55 km</a:t>
            </a:r>
            <a:r>
              <a:rPr lang="pt-BR" sz="1600" dirty="0"/>
              <a:t>, com a manobra de 8% da carga do alim (160 clientes de BT e 257 rurais). A localidade de Brasilinha será atendida por ramal vindo São João Del Rei, a 45,47 km da SE e não por Madre Deus de Minas a 57,02 km. 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55" y="1083666"/>
            <a:ext cx="5943600" cy="436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Freeform 1"/>
          <p:cNvSpPr/>
          <p:nvPr/>
        </p:nvSpPr>
        <p:spPr>
          <a:xfrm>
            <a:off x="5104933" y="1077085"/>
            <a:ext cx="3910041" cy="3831504"/>
          </a:xfrm>
          <a:custGeom>
            <a:avLst/>
            <a:gdLst>
              <a:gd name="connsiteX0" fmla="*/ 112196 w 3910041"/>
              <a:gd name="connsiteY0" fmla="*/ 0 h 3831504"/>
              <a:gd name="connsiteX1" fmla="*/ 0 w 3910041"/>
              <a:gd name="connsiteY1" fmla="*/ 145855 h 3831504"/>
              <a:gd name="connsiteX2" fmla="*/ 145855 w 3910041"/>
              <a:gd name="connsiteY2" fmla="*/ 258051 h 3831504"/>
              <a:gd name="connsiteX3" fmla="*/ 235612 w 3910041"/>
              <a:gd name="connsiteY3" fmla="*/ 308540 h 3831504"/>
              <a:gd name="connsiteX4" fmla="*/ 291710 w 3910041"/>
              <a:gd name="connsiteY4" fmla="*/ 398297 h 3831504"/>
              <a:gd name="connsiteX5" fmla="*/ 258051 w 3910041"/>
              <a:gd name="connsiteY5" fmla="*/ 431955 h 3831504"/>
              <a:gd name="connsiteX6" fmla="*/ 325369 w 3910041"/>
              <a:gd name="connsiteY6" fmla="*/ 516103 h 3831504"/>
              <a:gd name="connsiteX7" fmla="*/ 387077 w 3910041"/>
              <a:gd name="connsiteY7" fmla="*/ 499273 h 3831504"/>
              <a:gd name="connsiteX8" fmla="*/ 521712 w 3910041"/>
              <a:gd name="connsiteY8" fmla="*/ 656348 h 3831504"/>
              <a:gd name="connsiteX9" fmla="*/ 532932 w 3910041"/>
              <a:gd name="connsiteY9" fmla="*/ 796594 h 3831504"/>
              <a:gd name="connsiteX10" fmla="*/ 516103 w 3910041"/>
              <a:gd name="connsiteY10" fmla="*/ 824643 h 3831504"/>
              <a:gd name="connsiteX11" fmla="*/ 521712 w 3910041"/>
              <a:gd name="connsiteY11" fmla="*/ 858302 h 3831504"/>
              <a:gd name="connsiteX12" fmla="*/ 415126 w 3910041"/>
              <a:gd name="connsiteY12" fmla="*/ 1206110 h 3831504"/>
              <a:gd name="connsiteX13" fmla="*/ 415126 w 3910041"/>
              <a:gd name="connsiteY13" fmla="*/ 1256598 h 3831504"/>
              <a:gd name="connsiteX14" fmla="*/ 510493 w 3910041"/>
              <a:gd name="connsiteY14" fmla="*/ 1351965 h 3831504"/>
              <a:gd name="connsiteX15" fmla="*/ 555371 w 3910041"/>
              <a:gd name="connsiteY15" fmla="*/ 1368795 h 3831504"/>
              <a:gd name="connsiteX16" fmla="*/ 611469 w 3910041"/>
              <a:gd name="connsiteY16" fmla="*/ 1565138 h 3831504"/>
              <a:gd name="connsiteX17" fmla="*/ 790984 w 3910041"/>
              <a:gd name="connsiteY17" fmla="*/ 1626846 h 3831504"/>
              <a:gd name="connsiteX18" fmla="*/ 920009 w 3910041"/>
              <a:gd name="connsiteY18" fmla="*/ 1660505 h 3831504"/>
              <a:gd name="connsiteX19" fmla="*/ 1099523 w 3910041"/>
              <a:gd name="connsiteY19" fmla="*/ 1660505 h 3831504"/>
              <a:gd name="connsiteX20" fmla="*/ 1447332 w 3910041"/>
              <a:gd name="connsiteY20" fmla="*/ 1856849 h 3831504"/>
              <a:gd name="connsiteX21" fmla="*/ 1497820 w 3910041"/>
              <a:gd name="connsiteY21" fmla="*/ 2070022 h 3831504"/>
              <a:gd name="connsiteX22" fmla="*/ 1783921 w 3910041"/>
              <a:gd name="connsiteY22" fmla="*/ 2232706 h 3831504"/>
              <a:gd name="connsiteX23" fmla="*/ 2019533 w 3910041"/>
              <a:gd name="connsiteY23" fmla="*/ 2328073 h 3831504"/>
              <a:gd name="connsiteX24" fmla="*/ 2243926 w 3910041"/>
              <a:gd name="connsiteY24" fmla="*/ 2339293 h 3831504"/>
              <a:gd name="connsiteX25" fmla="*/ 2423440 w 3910041"/>
              <a:gd name="connsiteY25" fmla="*/ 2563686 h 3831504"/>
              <a:gd name="connsiteX26" fmla="*/ 2558076 w 3910041"/>
              <a:gd name="connsiteY26" fmla="*/ 2664662 h 3831504"/>
              <a:gd name="connsiteX27" fmla="*/ 2664662 w 3910041"/>
              <a:gd name="connsiteY27" fmla="*/ 2692711 h 3831504"/>
              <a:gd name="connsiteX28" fmla="*/ 2810517 w 3910041"/>
              <a:gd name="connsiteY28" fmla="*/ 2883445 h 3831504"/>
              <a:gd name="connsiteX29" fmla="*/ 2832957 w 3910041"/>
              <a:gd name="connsiteY29" fmla="*/ 2978812 h 3831504"/>
              <a:gd name="connsiteX30" fmla="*/ 2911494 w 3910041"/>
              <a:gd name="connsiteY30" fmla="*/ 3321011 h 3831504"/>
              <a:gd name="connsiteX31" fmla="*/ 3023690 w 3910041"/>
              <a:gd name="connsiteY31" fmla="*/ 3489305 h 3831504"/>
              <a:gd name="connsiteX32" fmla="*/ 3169546 w 3910041"/>
              <a:gd name="connsiteY32" fmla="*/ 3556623 h 3831504"/>
              <a:gd name="connsiteX33" fmla="*/ 3651990 w 3910041"/>
              <a:gd name="connsiteY33" fmla="*/ 3752967 h 3831504"/>
              <a:gd name="connsiteX34" fmla="*/ 3910041 w 3910041"/>
              <a:gd name="connsiteY34" fmla="*/ 3831504 h 383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10041" h="3831504">
                <a:moveTo>
                  <a:pt x="112196" y="0"/>
                </a:moveTo>
                <a:lnTo>
                  <a:pt x="0" y="145855"/>
                </a:lnTo>
                <a:lnTo>
                  <a:pt x="145855" y="258051"/>
                </a:lnTo>
                <a:lnTo>
                  <a:pt x="235612" y="308540"/>
                </a:lnTo>
                <a:lnTo>
                  <a:pt x="291710" y="398297"/>
                </a:lnTo>
                <a:lnTo>
                  <a:pt x="258051" y="431955"/>
                </a:lnTo>
                <a:lnTo>
                  <a:pt x="325369" y="516103"/>
                </a:lnTo>
                <a:lnTo>
                  <a:pt x="387077" y="499273"/>
                </a:lnTo>
                <a:lnTo>
                  <a:pt x="521712" y="656348"/>
                </a:lnTo>
                <a:lnTo>
                  <a:pt x="532932" y="796594"/>
                </a:lnTo>
                <a:lnTo>
                  <a:pt x="516103" y="824643"/>
                </a:lnTo>
                <a:lnTo>
                  <a:pt x="521712" y="858302"/>
                </a:lnTo>
                <a:lnTo>
                  <a:pt x="415126" y="1206110"/>
                </a:lnTo>
                <a:lnTo>
                  <a:pt x="415126" y="1256598"/>
                </a:lnTo>
                <a:lnTo>
                  <a:pt x="510493" y="1351965"/>
                </a:lnTo>
                <a:lnTo>
                  <a:pt x="555371" y="1368795"/>
                </a:lnTo>
                <a:lnTo>
                  <a:pt x="611469" y="1565138"/>
                </a:lnTo>
                <a:lnTo>
                  <a:pt x="790984" y="1626846"/>
                </a:lnTo>
                <a:lnTo>
                  <a:pt x="920009" y="1660505"/>
                </a:lnTo>
                <a:lnTo>
                  <a:pt x="1099523" y="1660505"/>
                </a:lnTo>
                <a:lnTo>
                  <a:pt x="1447332" y="1856849"/>
                </a:lnTo>
                <a:lnTo>
                  <a:pt x="1497820" y="2070022"/>
                </a:lnTo>
                <a:lnTo>
                  <a:pt x="1783921" y="2232706"/>
                </a:lnTo>
                <a:lnTo>
                  <a:pt x="2019533" y="2328073"/>
                </a:lnTo>
                <a:lnTo>
                  <a:pt x="2243926" y="2339293"/>
                </a:lnTo>
                <a:lnTo>
                  <a:pt x="2423440" y="2563686"/>
                </a:lnTo>
                <a:lnTo>
                  <a:pt x="2558076" y="2664662"/>
                </a:lnTo>
                <a:lnTo>
                  <a:pt x="2664662" y="2692711"/>
                </a:lnTo>
                <a:lnTo>
                  <a:pt x="2810517" y="2883445"/>
                </a:lnTo>
                <a:lnTo>
                  <a:pt x="2832957" y="2978812"/>
                </a:lnTo>
                <a:lnTo>
                  <a:pt x="2911494" y="3321011"/>
                </a:lnTo>
                <a:lnTo>
                  <a:pt x="3023690" y="3489305"/>
                </a:lnTo>
                <a:lnTo>
                  <a:pt x="3169546" y="3556623"/>
                </a:lnTo>
                <a:lnTo>
                  <a:pt x="3651990" y="3752967"/>
                </a:lnTo>
                <a:lnTo>
                  <a:pt x="3910041" y="3831504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8184721" y="4908589"/>
            <a:ext cx="807814" cy="370248"/>
          </a:xfrm>
          <a:custGeom>
            <a:avLst/>
            <a:gdLst>
              <a:gd name="connsiteX0" fmla="*/ 807814 w 807814"/>
              <a:gd name="connsiteY0" fmla="*/ 364638 h 370248"/>
              <a:gd name="connsiteX1" fmla="*/ 751716 w 807814"/>
              <a:gd name="connsiteY1" fmla="*/ 364638 h 370248"/>
              <a:gd name="connsiteX2" fmla="*/ 734886 w 807814"/>
              <a:gd name="connsiteY2" fmla="*/ 319759 h 370248"/>
              <a:gd name="connsiteX3" fmla="*/ 684398 w 807814"/>
              <a:gd name="connsiteY3" fmla="*/ 370248 h 370248"/>
              <a:gd name="connsiteX4" fmla="*/ 555372 w 807814"/>
              <a:gd name="connsiteY4" fmla="*/ 314150 h 370248"/>
              <a:gd name="connsiteX5" fmla="*/ 465615 w 807814"/>
              <a:gd name="connsiteY5" fmla="*/ 274881 h 370248"/>
              <a:gd name="connsiteX6" fmla="*/ 353419 w 807814"/>
              <a:gd name="connsiteY6" fmla="*/ 286101 h 370248"/>
              <a:gd name="connsiteX7" fmla="*/ 218783 w 807814"/>
              <a:gd name="connsiteY7" fmla="*/ 196344 h 370248"/>
              <a:gd name="connsiteX8" fmla="*/ 179515 w 807814"/>
              <a:gd name="connsiteY8" fmla="*/ 157075 h 370248"/>
              <a:gd name="connsiteX9" fmla="*/ 117807 w 807814"/>
              <a:gd name="connsiteY9" fmla="*/ 140245 h 370248"/>
              <a:gd name="connsiteX10" fmla="*/ 84148 w 807814"/>
              <a:gd name="connsiteY10" fmla="*/ 151465 h 370248"/>
              <a:gd name="connsiteX11" fmla="*/ 0 w 807814"/>
              <a:gd name="connsiteY11" fmla="*/ 0 h 37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814" h="370248">
                <a:moveTo>
                  <a:pt x="807814" y="364638"/>
                </a:moveTo>
                <a:lnTo>
                  <a:pt x="751716" y="364638"/>
                </a:lnTo>
                <a:lnTo>
                  <a:pt x="734886" y="319759"/>
                </a:lnTo>
                <a:lnTo>
                  <a:pt x="684398" y="370248"/>
                </a:lnTo>
                <a:lnTo>
                  <a:pt x="555372" y="314150"/>
                </a:lnTo>
                <a:lnTo>
                  <a:pt x="465615" y="274881"/>
                </a:lnTo>
                <a:lnTo>
                  <a:pt x="353419" y="286101"/>
                </a:lnTo>
                <a:lnTo>
                  <a:pt x="218783" y="196344"/>
                </a:lnTo>
                <a:lnTo>
                  <a:pt x="179515" y="157075"/>
                </a:lnTo>
                <a:lnTo>
                  <a:pt x="117807" y="140245"/>
                </a:lnTo>
                <a:lnTo>
                  <a:pt x="84148" y="151465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438817" y="1071475"/>
            <a:ext cx="1884898" cy="875131"/>
          </a:xfrm>
          <a:custGeom>
            <a:avLst/>
            <a:gdLst>
              <a:gd name="connsiteX0" fmla="*/ 1789531 w 1884898"/>
              <a:gd name="connsiteY0" fmla="*/ 0 h 875131"/>
              <a:gd name="connsiteX1" fmla="*/ 1666116 w 1884898"/>
              <a:gd name="connsiteY1" fmla="*/ 168294 h 875131"/>
              <a:gd name="connsiteX2" fmla="*/ 1884898 w 1884898"/>
              <a:gd name="connsiteY2" fmla="*/ 302930 h 875131"/>
              <a:gd name="connsiteX3" fmla="*/ 1778312 w 1884898"/>
              <a:gd name="connsiteY3" fmla="*/ 325369 h 875131"/>
              <a:gd name="connsiteX4" fmla="*/ 1509041 w 1884898"/>
              <a:gd name="connsiteY4" fmla="*/ 308540 h 875131"/>
              <a:gd name="connsiteX5" fmla="*/ 1363185 w 1884898"/>
              <a:gd name="connsiteY5" fmla="*/ 381467 h 875131"/>
              <a:gd name="connsiteX6" fmla="*/ 1469772 w 1884898"/>
              <a:gd name="connsiteY6" fmla="*/ 544152 h 875131"/>
              <a:gd name="connsiteX7" fmla="*/ 1581968 w 1884898"/>
              <a:gd name="connsiteY7" fmla="*/ 600250 h 875131"/>
              <a:gd name="connsiteX8" fmla="*/ 1576358 w 1884898"/>
              <a:gd name="connsiteY8" fmla="*/ 661958 h 875131"/>
              <a:gd name="connsiteX9" fmla="*/ 1155622 w 1884898"/>
              <a:gd name="connsiteY9" fmla="*/ 802204 h 875131"/>
              <a:gd name="connsiteX10" fmla="*/ 852692 w 1884898"/>
              <a:gd name="connsiteY10" fmla="*/ 875131 h 875131"/>
              <a:gd name="connsiteX11" fmla="*/ 0 w 1884898"/>
              <a:gd name="connsiteY11" fmla="*/ 813423 h 8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4898" h="875131">
                <a:moveTo>
                  <a:pt x="1789531" y="0"/>
                </a:moveTo>
                <a:lnTo>
                  <a:pt x="1666116" y="168294"/>
                </a:lnTo>
                <a:lnTo>
                  <a:pt x="1884898" y="302930"/>
                </a:lnTo>
                <a:lnTo>
                  <a:pt x="1778312" y="325369"/>
                </a:lnTo>
                <a:lnTo>
                  <a:pt x="1509041" y="308540"/>
                </a:lnTo>
                <a:lnTo>
                  <a:pt x="1363185" y="381467"/>
                </a:lnTo>
                <a:lnTo>
                  <a:pt x="1469772" y="544152"/>
                </a:lnTo>
                <a:lnTo>
                  <a:pt x="1581968" y="600250"/>
                </a:lnTo>
                <a:lnTo>
                  <a:pt x="1576358" y="661958"/>
                </a:lnTo>
                <a:lnTo>
                  <a:pt x="1155622" y="802204"/>
                </a:lnTo>
                <a:lnTo>
                  <a:pt x="852692" y="875131"/>
                </a:lnTo>
                <a:lnTo>
                  <a:pt x="0" y="813423"/>
                </a:lnTo>
              </a:path>
            </a:pathLst>
          </a:cu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57776</TotalTime>
  <Words>1327</Words>
  <Application>Microsoft Office PowerPoint</Application>
  <PresentationFormat>Apresentação na tela (4:3)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1/2020</vt:lpstr>
      <vt:lpstr>Manobra 2/2020</vt:lpstr>
      <vt:lpstr>Manobra 3/2020</vt:lpstr>
      <vt:lpstr>Manobra 4/2020</vt:lpstr>
      <vt:lpstr>Manobra 5/2020</vt:lpstr>
      <vt:lpstr>Manobra 6/2020</vt:lpstr>
      <vt:lpstr>Manobra 7/2020</vt:lpstr>
      <vt:lpstr>Manobra 8/2020</vt:lpstr>
      <vt:lpstr>Manobra 9/2020</vt:lpstr>
      <vt:lpstr>Manobra 10/2020</vt:lpstr>
      <vt:lpstr>Manobra 11/2020</vt:lpstr>
      <vt:lpstr>Manobra 12/2020</vt:lpstr>
      <vt:lpstr>Manobra 13/2020</vt:lpstr>
      <vt:lpstr>Manobra 14/2020</vt:lpstr>
      <vt:lpstr>Manobra 15/2020</vt:lpstr>
      <vt:lpstr>Manobra 16/2020</vt:lpstr>
      <vt:lpstr>Manobra 17/2020</vt:lpstr>
      <vt:lpstr>Manobra 18/2020</vt:lpstr>
      <vt:lpstr>Manobra 19/2020</vt:lpstr>
      <vt:lpstr>Manobra 20/2020</vt:lpstr>
      <vt:lpstr>Manobra 21/2020</vt:lpstr>
      <vt:lpstr>Manobra 22/2020</vt:lpstr>
      <vt:lpstr>Manobra 23/2020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243</cp:revision>
  <dcterms:modified xsi:type="dcterms:W3CDTF">2024-04-18T15:25:25Z</dcterms:modified>
</cp:coreProperties>
</file>